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0" r:id="rId3"/>
    <p:sldId id="263" r:id="rId4"/>
    <p:sldId id="264" r:id="rId5"/>
    <p:sldId id="265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0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6CE28-5EEB-42A0-AAE6-188FAFEB7C4A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0C025-E7BF-440E-8672-0CA1CAB39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33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30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1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8006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67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3054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99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40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0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2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10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5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62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4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0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2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9F5CF-1867-4F48-8931-0BE827618332}" type="datetimeFigureOut">
              <a:rPr lang="en-US" smtClean="0"/>
              <a:t>17-Jul-18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66BE2B-3C4F-4651-9B7C-ADDCCF1FF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79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FEBDD-0902-49C5-B968-B65667499D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Bridge Lecture</a:t>
            </a:r>
            <a:br>
              <a:rPr lang="en-US" dirty="0"/>
            </a:br>
            <a:r>
              <a:rPr lang="en-US" dirty="0"/>
              <a:t>Partner pre-empted, WHAT TO DO NOW?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A7676D-2E65-44F5-8955-5B7C8AC835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Andras </a:t>
            </a:r>
            <a:r>
              <a:rPr lang="en-US" dirty="0" err="1"/>
              <a:t>Honyek</a:t>
            </a:r>
            <a:endParaRPr lang="en-US" dirty="0"/>
          </a:p>
          <a:p>
            <a:r>
              <a:rPr lang="en-US" dirty="0"/>
              <a:t>17.July, </a:t>
            </a:r>
            <a:r>
              <a:rPr lang="en-US" dirty="0" err="1"/>
              <a:t>Opatija</a:t>
            </a:r>
            <a:r>
              <a:rPr lang="en-US" dirty="0"/>
              <a:t>, Croatia</a:t>
            </a:r>
          </a:p>
        </p:txBody>
      </p:sp>
    </p:spTree>
    <p:extLst>
      <p:ext uri="{BB962C8B-B14F-4D97-AF65-F5344CB8AC3E}">
        <p14:creationId xmlns:p14="http://schemas.microsoft.com/office/powerpoint/2010/main" val="2992487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A9A2-FB11-4240-812C-514EDF9B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2C5AE-A949-4F70-B43A-592BDF713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GB" sz="2200" dirty="0"/>
              <a:t>4. Both sides are v</a:t>
            </a:r>
            <a:r>
              <a:rPr lang="en-GB" sz="2200" dirty="0">
                <a:solidFill>
                  <a:srgbClr val="FF0000"/>
                </a:solidFill>
              </a:rPr>
              <a:t>ulnerable</a:t>
            </a:r>
            <a:r>
              <a:rPr lang="en-GB" sz="2200" dirty="0"/>
              <a:t>, LHO opens 1♠, </a:t>
            </a:r>
          </a:p>
          <a:p>
            <a:pPr marL="0" lvl="0" indent="0" algn="ctr">
              <a:buNone/>
            </a:pPr>
            <a:r>
              <a:rPr lang="en-GB" sz="2200" dirty="0"/>
              <a:t>partner overcalls 3</a:t>
            </a:r>
            <a:r>
              <a:rPr lang="en-GB" sz="2200" dirty="0">
                <a:solidFill>
                  <a:srgbClr val="FF0000"/>
                </a:solidFill>
              </a:rPr>
              <a:t>♦</a:t>
            </a:r>
            <a:r>
              <a:rPr lang="en-GB" sz="2200" dirty="0"/>
              <a:t>, RHO bids 4♠. </a:t>
            </a:r>
          </a:p>
          <a:p>
            <a:pPr marL="0" lvl="0" indent="0">
              <a:buNone/>
            </a:pPr>
            <a:r>
              <a:rPr lang="en-GB" sz="2200" dirty="0"/>
              <a:t>What do you bid with:</a:t>
            </a:r>
          </a:p>
          <a:p>
            <a:pPr marL="3543300" lvl="8" indent="0">
              <a:buNone/>
            </a:pPr>
            <a:r>
              <a:rPr lang="en-GB" sz="3600" dirty="0"/>
              <a:t>♠ 974 </a:t>
            </a:r>
          </a:p>
          <a:p>
            <a:pPr marL="3543300" lvl="8" indent="0">
              <a:buNone/>
            </a:pPr>
            <a:r>
              <a:rPr lang="en-GB" sz="3600" dirty="0">
                <a:solidFill>
                  <a:srgbClr val="FF0000"/>
                </a:solidFill>
              </a:rPr>
              <a:t>♥</a:t>
            </a:r>
            <a:r>
              <a:rPr lang="en-GB" sz="3600" dirty="0"/>
              <a:t> A7542 </a:t>
            </a:r>
          </a:p>
          <a:p>
            <a:pPr marL="3543300" lvl="8" indent="0">
              <a:buNone/>
            </a:pPr>
            <a:r>
              <a:rPr lang="en-GB" sz="3600" dirty="0">
                <a:solidFill>
                  <a:srgbClr val="FF0000"/>
                </a:solidFill>
              </a:rPr>
              <a:t>♦</a:t>
            </a:r>
            <a:r>
              <a:rPr lang="en-GB" sz="3600" dirty="0"/>
              <a:t> K964 </a:t>
            </a:r>
          </a:p>
          <a:p>
            <a:pPr marL="3543300" lvl="8" indent="0">
              <a:buNone/>
            </a:pPr>
            <a:r>
              <a:rPr lang="en-GB" sz="3600" dirty="0"/>
              <a:t>♣ 6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52086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A9A2-FB11-4240-812C-514EDF9B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2C5AE-A949-4F70-B43A-592BDF713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/>
              <a:t>5. You are not </a:t>
            </a:r>
            <a:r>
              <a:rPr lang="en-GB" sz="2000" dirty="0">
                <a:solidFill>
                  <a:schemeClr val="accent2"/>
                </a:solidFill>
              </a:rPr>
              <a:t>vulnerable</a:t>
            </a:r>
            <a:r>
              <a:rPr lang="en-GB" sz="2000" dirty="0"/>
              <a:t>, the </a:t>
            </a:r>
            <a:r>
              <a:rPr lang="en-GB" sz="2000" dirty="0">
                <a:solidFill>
                  <a:srgbClr val="FF0000"/>
                </a:solidFill>
              </a:rPr>
              <a:t>opponents</a:t>
            </a:r>
            <a:r>
              <a:rPr lang="en-GB" sz="2000" dirty="0"/>
              <a:t> are. You pass as first, LHO opens 1</a:t>
            </a:r>
            <a:r>
              <a:rPr lang="en-GB" sz="2000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, partner jumps to 3♠ and RHO goes to 4 </a:t>
            </a:r>
            <a:r>
              <a:rPr lang="en-GB" sz="2000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.</a:t>
            </a:r>
          </a:p>
          <a:p>
            <a:pPr marL="0" indent="0">
              <a:buNone/>
            </a:pPr>
            <a:r>
              <a:rPr lang="en-GB" sz="2000" dirty="0"/>
              <a:t>What would you do with:</a:t>
            </a:r>
            <a:endParaRPr lang="en-US" sz="2000" dirty="0"/>
          </a:p>
          <a:p>
            <a:pPr marL="3543300" lvl="8" indent="0">
              <a:buNone/>
            </a:pPr>
            <a:r>
              <a:rPr lang="en-GB" sz="3600" dirty="0"/>
              <a:t>♠ Q72 </a:t>
            </a:r>
          </a:p>
          <a:p>
            <a:pPr marL="3543300" lvl="8" indent="0">
              <a:buNone/>
            </a:pPr>
            <a:r>
              <a:rPr lang="en-GB" sz="3600" dirty="0">
                <a:solidFill>
                  <a:srgbClr val="FF0000"/>
                </a:solidFill>
              </a:rPr>
              <a:t>♥</a:t>
            </a:r>
            <a:r>
              <a:rPr lang="en-GB" sz="3600" dirty="0"/>
              <a:t> 852 </a:t>
            </a:r>
          </a:p>
          <a:p>
            <a:pPr marL="3543300" lvl="8" indent="0">
              <a:buNone/>
            </a:pPr>
            <a:r>
              <a:rPr lang="en-GB" sz="3600" dirty="0">
                <a:solidFill>
                  <a:srgbClr val="FF0000"/>
                </a:solidFill>
              </a:rPr>
              <a:t>♦</a:t>
            </a:r>
            <a:r>
              <a:rPr lang="en-GB" sz="3600" dirty="0"/>
              <a:t> 8632 </a:t>
            </a:r>
          </a:p>
          <a:p>
            <a:pPr marL="3543300" lvl="8" indent="0">
              <a:buNone/>
            </a:pPr>
            <a:r>
              <a:rPr lang="en-GB" sz="3600" dirty="0"/>
              <a:t>♣ A75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910352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A9A2-FB11-4240-812C-514EDF9B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2C5AE-A949-4F70-B43A-592BDF713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GB" sz="2000" dirty="0"/>
              <a:t>6. Both sides are </a:t>
            </a:r>
            <a:r>
              <a:rPr lang="en-GB" sz="2000" dirty="0">
                <a:solidFill>
                  <a:srgbClr val="FF0000"/>
                </a:solidFill>
              </a:rPr>
              <a:t>vulnerable</a:t>
            </a:r>
            <a:r>
              <a:rPr lang="en-GB" sz="2000" dirty="0"/>
              <a:t>. LHO opens 1NT (12-14), partner overcalls 3</a:t>
            </a:r>
            <a:r>
              <a:rPr lang="en-GB" sz="2000" dirty="0">
                <a:solidFill>
                  <a:srgbClr val="FF0000"/>
                </a:solidFill>
              </a:rPr>
              <a:t>♦</a:t>
            </a:r>
            <a:r>
              <a:rPr lang="en-GB" sz="2000" dirty="0"/>
              <a:t>, RHO bids 4</a:t>
            </a:r>
            <a:r>
              <a:rPr lang="en-GB" sz="2000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.</a:t>
            </a:r>
          </a:p>
          <a:p>
            <a:pPr marL="0" indent="0">
              <a:buNone/>
            </a:pPr>
            <a:r>
              <a:rPr lang="en-GB" dirty="0"/>
              <a:t>What would you bid with: </a:t>
            </a:r>
          </a:p>
          <a:p>
            <a:pPr marL="3543300" lvl="8" indent="0">
              <a:buNone/>
            </a:pPr>
            <a:r>
              <a:rPr lang="en-GB" sz="3600" dirty="0"/>
              <a:t>♠ J964 </a:t>
            </a:r>
          </a:p>
          <a:p>
            <a:pPr marL="3543300" lvl="8" indent="0">
              <a:buNone/>
            </a:pPr>
            <a:r>
              <a:rPr lang="en-GB" sz="3600" dirty="0">
                <a:solidFill>
                  <a:srgbClr val="FF0000"/>
                </a:solidFill>
              </a:rPr>
              <a:t>♥</a:t>
            </a:r>
            <a:r>
              <a:rPr lang="en-GB" sz="3600" dirty="0"/>
              <a:t> K742 </a:t>
            </a:r>
          </a:p>
          <a:p>
            <a:pPr marL="3543300" lvl="8" indent="0">
              <a:buNone/>
            </a:pPr>
            <a:r>
              <a:rPr lang="en-GB" sz="3600" dirty="0">
                <a:solidFill>
                  <a:srgbClr val="FF0000"/>
                </a:solidFill>
              </a:rPr>
              <a:t>♦</a:t>
            </a:r>
            <a:r>
              <a:rPr lang="en-GB" sz="3600" dirty="0"/>
              <a:t> A42 </a:t>
            </a:r>
          </a:p>
          <a:p>
            <a:pPr marL="3543300" lvl="8" indent="0">
              <a:buNone/>
            </a:pPr>
            <a:r>
              <a:rPr lang="en-GB" sz="3600" dirty="0"/>
              <a:t>♣ Q2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35725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A9A2-FB11-4240-812C-514EDF9B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/>
              <a:t>LET’S PLAY BRIDGE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2C5AE-A949-4F70-B43A-592BDF713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GB" sz="16000" b="1" dirty="0">
                <a:solidFill>
                  <a:srgbClr val="00B0F0"/>
                </a:solidFill>
              </a:rPr>
              <a:t>H</a:t>
            </a:r>
            <a:r>
              <a:rPr lang="en-GB" sz="16000" b="1" dirty="0">
                <a:solidFill>
                  <a:srgbClr val="FFC000"/>
                </a:solidFill>
              </a:rPr>
              <a:t>A</a:t>
            </a:r>
            <a:r>
              <a:rPr lang="en-GB" sz="16000" b="1" dirty="0">
                <a:solidFill>
                  <a:srgbClr val="FF0000"/>
                </a:solidFill>
              </a:rPr>
              <a:t>V</a:t>
            </a:r>
            <a:r>
              <a:rPr lang="en-GB" sz="16000" b="1" dirty="0">
                <a:solidFill>
                  <a:srgbClr val="7030A0"/>
                </a:solidFill>
              </a:rPr>
              <a:t>E</a:t>
            </a:r>
            <a:r>
              <a:rPr lang="en-GB" sz="16000" b="1" dirty="0"/>
              <a:t> </a:t>
            </a:r>
            <a:r>
              <a:rPr lang="en-GB" sz="16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FUN</a:t>
            </a:r>
            <a:endParaRPr lang="en-US" sz="160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863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5BE56-3D89-4527-9F11-EFBF477FE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to count Playing tricks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1A529-E52D-49B6-B281-EAA32E8C8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13 </a:t>
            </a:r>
          </a:p>
          <a:p>
            <a:pPr marL="0" indent="0" algn="ctr">
              <a:buNone/>
            </a:pPr>
            <a:r>
              <a:rPr lang="en-US" sz="2400" dirty="0"/>
              <a:t>minus </a:t>
            </a:r>
          </a:p>
          <a:p>
            <a:pPr marL="0" indent="0" algn="ctr">
              <a:buNone/>
            </a:pPr>
            <a:r>
              <a:rPr lang="en-US" sz="2400" dirty="0"/>
              <a:t>‘Number of losers’</a:t>
            </a:r>
          </a:p>
          <a:p>
            <a:pPr marL="0" indent="0" algn="ctr">
              <a:buNone/>
            </a:pPr>
            <a:r>
              <a:rPr lang="en-US" sz="2400" dirty="0"/>
              <a:t>=</a:t>
            </a:r>
          </a:p>
          <a:p>
            <a:pPr marL="0" indent="0" algn="ctr">
              <a:buNone/>
            </a:pPr>
            <a:r>
              <a:rPr lang="en-US" sz="2400" dirty="0"/>
              <a:t>Number of Playing tricks</a:t>
            </a:r>
          </a:p>
        </p:txBody>
      </p:sp>
    </p:spTree>
    <p:extLst>
      <p:ext uri="{BB962C8B-B14F-4D97-AF65-F5344CB8AC3E}">
        <p14:creationId xmlns:p14="http://schemas.microsoft.com/office/powerpoint/2010/main" val="2682129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6D2A6-B9DE-43EC-9016-0EDAD39E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Strength of the pre-emptor’s main suit and side values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69943-DDD9-4166-BD0E-A16682413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GOOD SUIT!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NOT MORE THAN ONE KING or ACE on the Side</a:t>
            </a:r>
          </a:p>
        </p:txBody>
      </p:sp>
    </p:spTree>
    <p:extLst>
      <p:ext uri="{BB962C8B-B14F-4D97-AF65-F5344CB8AC3E}">
        <p14:creationId xmlns:p14="http://schemas.microsoft.com/office/powerpoint/2010/main" val="1317563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23E94-CB9A-491A-A115-4FF0A9131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The Rule of </a:t>
            </a:r>
            <a:r>
              <a:rPr lang="en-GB" b="1" dirty="0">
                <a:solidFill>
                  <a:srgbClr val="FF0000"/>
                </a:solidFill>
              </a:rPr>
              <a:t>Two</a:t>
            </a:r>
            <a:r>
              <a:rPr lang="en-GB" b="1" dirty="0"/>
              <a:t>, </a:t>
            </a:r>
            <a:r>
              <a:rPr lang="en-GB" b="1" dirty="0">
                <a:solidFill>
                  <a:srgbClr val="FF0000"/>
                </a:solidFill>
              </a:rPr>
              <a:t>Thr</a:t>
            </a:r>
            <a:r>
              <a:rPr lang="en-GB" b="1" dirty="0"/>
              <a:t>ee, Four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B9D9B-62F4-4F0D-9768-710BB2C42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83" y="2160589"/>
            <a:ext cx="10206237" cy="3880773"/>
          </a:xfrm>
        </p:spPr>
        <p:txBody>
          <a:bodyPr>
            <a:normAutofit fontScale="92500"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sz="2400" dirty="0"/>
              <a:t>1. </a:t>
            </a:r>
            <a:r>
              <a:rPr lang="en-GB" sz="2400" b="1" dirty="0"/>
              <a:t>Unfavourable</a:t>
            </a:r>
            <a:r>
              <a:rPr lang="en-GB" sz="2400" dirty="0"/>
              <a:t> vulnerabilities – 	</a:t>
            </a:r>
            <a:r>
              <a:rPr lang="en-GB" sz="2400" b="1" dirty="0"/>
              <a:t>add 2 tricks</a:t>
            </a:r>
            <a:r>
              <a:rPr lang="en-GB" sz="2400" dirty="0"/>
              <a:t> to the value of your hand;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GB" sz="2400" dirty="0"/>
              <a:t>2. </a:t>
            </a:r>
            <a:r>
              <a:rPr lang="en-GB" sz="2400" b="1" dirty="0"/>
              <a:t>Equal</a:t>
            </a:r>
            <a:r>
              <a:rPr lang="en-GB" sz="2400" dirty="0"/>
              <a:t> vulnerabilities – 			</a:t>
            </a:r>
            <a:r>
              <a:rPr lang="en-GB" sz="2400" b="1" dirty="0"/>
              <a:t>add 3 tricks</a:t>
            </a:r>
            <a:r>
              <a:rPr lang="en-GB" sz="2400" dirty="0"/>
              <a:t> to the value of your hand;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GB" sz="2400" dirty="0"/>
              <a:t>3. </a:t>
            </a:r>
            <a:r>
              <a:rPr lang="en-GB" sz="2400" b="1" dirty="0"/>
              <a:t>Favourable</a:t>
            </a:r>
            <a:r>
              <a:rPr lang="en-GB" sz="2400" dirty="0"/>
              <a:t> vulnerabilities – 	</a:t>
            </a:r>
            <a:r>
              <a:rPr lang="en-GB" sz="2400" b="1" dirty="0"/>
              <a:t>add 4 tricks</a:t>
            </a:r>
            <a:r>
              <a:rPr lang="en-GB" sz="2400" dirty="0"/>
              <a:t> to the value of your hand.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397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2B0F8-05FA-4141-AA8F-2190E6245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B5914-868A-466B-B25A-B45DDA706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127" y="1488613"/>
            <a:ext cx="8937720" cy="47597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000" dirty="0"/>
              <a:t>They’ve opened 1</a:t>
            </a:r>
            <a:r>
              <a:rPr lang="en-GB" sz="2000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 in front of us, and we need to bid with:</a:t>
            </a:r>
            <a:endParaRPr lang="en-US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♠ KQJ9753 </a:t>
            </a:r>
            <a:r>
              <a:rPr lang="en-GB" sz="2000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 73 </a:t>
            </a:r>
            <a:r>
              <a:rPr lang="en-GB" sz="2000" dirty="0">
                <a:solidFill>
                  <a:srgbClr val="FF0000"/>
                </a:solidFill>
              </a:rPr>
              <a:t>♦</a:t>
            </a:r>
            <a:r>
              <a:rPr lang="en-GB" sz="2000" dirty="0"/>
              <a:t> 852 ♣4 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1 loser in ♠, 2 losers in </a:t>
            </a:r>
            <a:r>
              <a:rPr lang="en-GB" sz="2000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, 3 in </a:t>
            </a:r>
            <a:r>
              <a:rPr lang="en-GB" sz="2000" dirty="0">
                <a:solidFill>
                  <a:srgbClr val="FF0000"/>
                </a:solidFill>
              </a:rPr>
              <a:t>♦</a:t>
            </a:r>
            <a:r>
              <a:rPr lang="en-GB" sz="2000" dirty="0"/>
              <a:t> and 1 in ♣ - 7 losers – 6 PTs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GB" sz="2000" dirty="0"/>
              <a:t>-in unfavourable vulnerabilities – 	6 PTs + 2 added tricks = 8 =&gt; overcall 2♠</a:t>
            </a:r>
            <a:endParaRPr lang="en-US" sz="2000" dirty="0"/>
          </a:p>
          <a:p>
            <a:r>
              <a:rPr lang="en-GB" sz="2000" dirty="0"/>
              <a:t>-in equal vulnerabilities – 			6 PTs + 3 added tricks = 9 =&gt; overcall 3♠</a:t>
            </a:r>
            <a:endParaRPr lang="en-US" sz="2000" dirty="0"/>
          </a:p>
          <a:p>
            <a:r>
              <a:rPr lang="en-GB" sz="2000" dirty="0"/>
              <a:t>-in favourable vulnerabilities – 	6 PTs + 4 added tricks =10=&gt; overcall 4♠</a:t>
            </a:r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(What about if you had </a:t>
            </a:r>
            <a:r>
              <a:rPr lang="en-GB" sz="2000" dirty="0"/>
              <a:t>♠852 </a:t>
            </a:r>
            <a:r>
              <a:rPr lang="en-GB" sz="2000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 73 </a:t>
            </a:r>
            <a:r>
              <a:rPr lang="en-GB" sz="2000" dirty="0">
                <a:solidFill>
                  <a:srgbClr val="FF0000"/>
                </a:solidFill>
              </a:rPr>
              <a:t>♦</a:t>
            </a:r>
            <a:r>
              <a:rPr lang="en-GB" sz="2000" dirty="0"/>
              <a:t> 4 ♣ KQJ9753)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51800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44DCA-8C6C-4C68-935C-A52ABB8F6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CF8BE-B70C-47EA-865C-9A817BCAB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	</a:t>
            </a:r>
            <a:r>
              <a:rPr lang="en-GB" sz="2400" dirty="0"/>
              <a:t>The left-hand opponent opened 1</a:t>
            </a:r>
            <a:r>
              <a:rPr lang="en-GB" sz="2400" dirty="0">
                <a:solidFill>
                  <a:srgbClr val="FF0000"/>
                </a:solidFill>
              </a:rPr>
              <a:t>♥</a:t>
            </a:r>
            <a:r>
              <a:rPr lang="en-GB" sz="2400" dirty="0"/>
              <a:t>, partner overcalled with 4♠ with favourable vulnerability, right-hand opponent bid 5</a:t>
            </a:r>
            <a:r>
              <a:rPr lang="en-GB" sz="2400" dirty="0">
                <a:solidFill>
                  <a:srgbClr val="FF0000"/>
                </a:solidFill>
              </a:rPr>
              <a:t>♥</a:t>
            </a:r>
            <a:r>
              <a:rPr lang="en-GB" sz="2400" dirty="0"/>
              <a:t>, and we need to decide what to bid holding: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GB" sz="2400" dirty="0"/>
              <a:t>♠ K82 </a:t>
            </a:r>
            <a:r>
              <a:rPr lang="en-GB" sz="2400" dirty="0">
                <a:solidFill>
                  <a:srgbClr val="FF0000"/>
                </a:solidFill>
              </a:rPr>
              <a:t>♥</a:t>
            </a:r>
            <a:r>
              <a:rPr lang="en-GB" sz="2400" dirty="0"/>
              <a:t> T9 </a:t>
            </a:r>
            <a:r>
              <a:rPr lang="en-GB" sz="2400" dirty="0">
                <a:solidFill>
                  <a:srgbClr val="FF0000"/>
                </a:solidFill>
              </a:rPr>
              <a:t>♦</a:t>
            </a:r>
            <a:r>
              <a:rPr lang="en-GB" sz="2400" dirty="0"/>
              <a:t> A763 ♣ 8632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1970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A9A2-FB11-4240-812C-514EDF9B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2C5AE-A949-4F70-B43A-592BDF713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GB" sz="2000" dirty="0"/>
              <a:t>1. You are second to bid, no one is </a:t>
            </a:r>
            <a:r>
              <a:rPr lang="en-GB" sz="2000" dirty="0">
                <a:solidFill>
                  <a:schemeClr val="accent2"/>
                </a:solidFill>
              </a:rPr>
              <a:t>vulnerable</a:t>
            </a:r>
            <a:r>
              <a:rPr lang="en-GB" sz="2000" dirty="0"/>
              <a:t>.</a:t>
            </a:r>
            <a:endParaRPr lang="en-US" sz="2000" dirty="0"/>
          </a:p>
          <a:p>
            <a:pPr marL="0" indent="0" algn="ctr">
              <a:buNone/>
            </a:pPr>
            <a:r>
              <a:rPr lang="en-GB" sz="2000" dirty="0"/>
              <a:t>Your RHO opens 1</a:t>
            </a:r>
            <a:r>
              <a:rPr lang="en-GB" sz="2000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. What would you bid with the following hand:</a:t>
            </a:r>
            <a:endParaRPr lang="en-US" sz="2000" dirty="0"/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3543300" lvl="8" indent="0">
              <a:buNone/>
            </a:pPr>
            <a:r>
              <a:rPr lang="en-GB" sz="3600" dirty="0"/>
              <a:t>♠ AQJ842 </a:t>
            </a:r>
          </a:p>
          <a:p>
            <a:pPr marL="3543300" lvl="8" indent="0">
              <a:buNone/>
            </a:pPr>
            <a:r>
              <a:rPr lang="en-GB" sz="3600" dirty="0">
                <a:solidFill>
                  <a:srgbClr val="FF0000"/>
                </a:solidFill>
              </a:rPr>
              <a:t>♥</a:t>
            </a:r>
            <a:r>
              <a:rPr lang="en-GB" sz="3600" dirty="0"/>
              <a:t> 64 </a:t>
            </a:r>
          </a:p>
          <a:p>
            <a:pPr marL="3543300" lvl="8" indent="0">
              <a:buNone/>
            </a:pPr>
            <a:r>
              <a:rPr lang="en-GB" sz="3600" dirty="0">
                <a:solidFill>
                  <a:srgbClr val="FF0000"/>
                </a:solidFill>
              </a:rPr>
              <a:t>♦</a:t>
            </a:r>
            <a:r>
              <a:rPr lang="en-GB" sz="3600" dirty="0"/>
              <a:t>  3 </a:t>
            </a:r>
          </a:p>
          <a:p>
            <a:pPr marL="3543300" lvl="8" indent="0">
              <a:buNone/>
            </a:pPr>
            <a:r>
              <a:rPr lang="en-GB" sz="3600" dirty="0"/>
              <a:t>♣ J853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60492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A9A2-FB11-4240-812C-514EDF9B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2C5AE-A949-4F70-B43A-592BDF713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2000" dirty="0"/>
              <a:t>2. You are third to bid. You are not </a:t>
            </a:r>
            <a:r>
              <a:rPr lang="en-GB" sz="2000" dirty="0">
                <a:solidFill>
                  <a:schemeClr val="accent2"/>
                </a:solidFill>
              </a:rPr>
              <a:t>vulnerable</a:t>
            </a:r>
            <a:r>
              <a:rPr lang="en-GB" sz="2000" dirty="0"/>
              <a:t>, your </a:t>
            </a:r>
            <a:r>
              <a:rPr lang="en-GB" sz="2000" dirty="0">
                <a:solidFill>
                  <a:srgbClr val="FF0000"/>
                </a:solidFill>
              </a:rPr>
              <a:t>opponents</a:t>
            </a:r>
            <a:r>
              <a:rPr lang="en-GB" sz="2000" dirty="0"/>
              <a:t> are. </a:t>
            </a:r>
            <a:endParaRPr lang="en-US" sz="2000" dirty="0"/>
          </a:p>
          <a:p>
            <a:pPr marL="0" indent="0" algn="ctr">
              <a:buNone/>
            </a:pPr>
            <a:r>
              <a:rPr lang="en-GB" sz="2000" dirty="0"/>
              <a:t>Partner passes, RHO opens 1</a:t>
            </a:r>
            <a:r>
              <a:rPr lang="en-GB" sz="2000" dirty="0">
                <a:solidFill>
                  <a:srgbClr val="FF0000"/>
                </a:solidFill>
              </a:rPr>
              <a:t>♥</a:t>
            </a:r>
            <a:r>
              <a:rPr lang="en-GB" sz="2000" dirty="0"/>
              <a:t>.</a:t>
            </a:r>
            <a:endParaRPr lang="en-US" sz="2000" dirty="0"/>
          </a:p>
          <a:p>
            <a:pPr marL="0" indent="0">
              <a:buNone/>
            </a:pPr>
            <a:r>
              <a:rPr lang="en-GB" sz="2000" dirty="0"/>
              <a:t>What would you bid with:</a:t>
            </a:r>
            <a:r>
              <a:rPr lang="en-GB" dirty="0"/>
              <a:t> </a:t>
            </a:r>
          </a:p>
          <a:p>
            <a:pPr marL="3543300" lvl="8" indent="0">
              <a:buNone/>
            </a:pPr>
            <a:r>
              <a:rPr lang="en-GB" sz="3200" dirty="0"/>
              <a:t>♠ 8 </a:t>
            </a:r>
          </a:p>
          <a:p>
            <a:pPr marL="3543300" lvl="8" indent="0">
              <a:buNone/>
            </a:pPr>
            <a:r>
              <a:rPr lang="en-GB" sz="3200" dirty="0">
                <a:solidFill>
                  <a:srgbClr val="FF0000"/>
                </a:solidFill>
              </a:rPr>
              <a:t>♥</a:t>
            </a:r>
            <a:r>
              <a:rPr lang="en-GB" sz="3200" dirty="0"/>
              <a:t> 2 </a:t>
            </a:r>
          </a:p>
          <a:p>
            <a:pPr marL="3543300" lvl="8" indent="0">
              <a:buNone/>
            </a:pPr>
            <a:r>
              <a:rPr lang="en-GB" sz="3200" dirty="0">
                <a:solidFill>
                  <a:srgbClr val="FF0000"/>
                </a:solidFill>
              </a:rPr>
              <a:t>♦</a:t>
            </a:r>
            <a:r>
              <a:rPr lang="en-GB" sz="3200" dirty="0"/>
              <a:t> KQJ95432 </a:t>
            </a:r>
          </a:p>
          <a:p>
            <a:pPr marL="3543300" lvl="8" indent="0">
              <a:buNone/>
            </a:pPr>
            <a:r>
              <a:rPr lang="en-GB" sz="3200" dirty="0"/>
              <a:t>♣ 974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937466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A9A2-FB11-4240-812C-514EDF9B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2C5AE-A949-4F70-B43A-592BDF713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GB" sz="2200" dirty="0"/>
              <a:t>3. You are in first seat, both sides are </a:t>
            </a:r>
            <a:r>
              <a:rPr lang="en-GB" sz="2200" dirty="0">
                <a:solidFill>
                  <a:srgbClr val="FF0000"/>
                </a:solidFill>
              </a:rPr>
              <a:t>vulnerable</a:t>
            </a:r>
            <a:r>
              <a:rPr lang="en-GB" sz="2200" dirty="0">
                <a:solidFill>
                  <a:schemeClr val="tx1"/>
                </a:solidFill>
              </a:rPr>
              <a:t>.</a:t>
            </a:r>
            <a:r>
              <a:rPr lang="en-GB" sz="2200" dirty="0"/>
              <a:t> </a:t>
            </a:r>
          </a:p>
          <a:p>
            <a:pPr marL="0" lvl="0" indent="0">
              <a:buNone/>
            </a:pPr>
            <a:r>
              <a:rPr lang="en-GB" sz="2200" dirty="0"/>
              <a:t>What would you bid holding:</a:t>
            </a:r>
            <a:endParaRPr lang="en-US" sz="2200" dirty="0"/>
          </a:p>
          <a:p>
            <a:pPr marL="3543300" lvl="8" indent="0">
              <a:buNone/>
            </a:pPr>
            <a:r>
              <a:rPr lang="en-GB" sz="4000" dirty="0"/>
              <a:t>♠ AKQT642 </a:t>
            </a:r>
          </a:p>
          <a:p>
            <a:pPr marL="3543300" lvl="8" indent="0">
              <a:buNone/>
            </a:pPr>
            <a:r>
              <a:rPr lang="en-GB" sz="4000" dirty="0">
                <a:solidFill>
                  <a:srgbClr val="FF0000"/>
                </a:solidFill>
              </a:rPr>
              <a:t>♥</a:t>
            </a:r>
            <a:r>
              <a:rPr lang="en-GB" sz="4000" dirty="0"/>
              <a:t> 4 </a:t>
            </a:r>
          </a:p>
          <a:p>
            <a:pPr marL="3543300" lvl="8" indent="0">
              <a:buNone/>
            </a:pPr>
            <a:r>
              <a:rPr lang="en-GB" sz="4000" dirty="0">
                <a:solidFill>
                  <a:srgbClr val="FF0000"/>
                </a:solidFill>
              </a:rPr>
              <a:t>♦</a:t>
            </a:r>
            <a:r>
              <a:rPr lang="en-GB" sz="4000" dirty="0"/>
              <a:t> 652 </a:t>
            </a:r>
          </a:p>
          <a:p>
            <a:pPr marL="3543300" lvl="8" indent="0">
              <a:buNone/>
            </a:pPr>
            <a:r>
              <a:rPr lang="en-GB" sz="4000" dirty="0"/>
              <a:t>♣ 63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1712847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242</TotalTime>
  <Words>290</Words>
  <Application>Microsoft Office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Facet</vt:lpstr>
      <vt:lpstr>Bridge Lecture Partner pre-empted, WHAT TO DO NOW?</vt:lpstr>
      <vt:lpstr>How to count Playing tricks</vt:lpstr>
      <vt:lpstr>Strength of the pre-emptor’s main suit and side values</vt:lpstr>
      <vt:lpstr>The Rule of Two, Three, Four</vt:lpstr>
      <vt:lpstr>Example</vt:lpstr>
      <vt:lpstr>Example</vt:lpstr>
      <vt:lpstr>QUIZ</vt:lpstr>
      <vt:lpstr>QUIZ</vt:lpstr>
      <vt:lpstr>QUIZ</vt:lpstr>
      <vt:lpstr>QUIZ</vt:lpstr>
      <vt:lpstr>QUIZ</vt:lpstr>
      <vt:lpstr>QUIZ</vt:lpstr>
      <vt:lpstr>LET’S PLAY BRIDGE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Lecture on  Pre-empts: The Rule of 2, 3 and 4</dc:title>
  <dc:creator>Stefan</dc:creator>
  <cp:lastModifiedBy>Stefan</cp:lastModifiedBy>
  <cp:revision>11</cp:revision>
  <dcterms:created xsi:type="dcterms:W3CDTF">2018-07-16T10:51:21Z</dcterms:created>
  <dcterms:modified xsi:type="dcterms:W3CDTF">2018-07-17T10:27:49Z</dcterms:modified>
</cp:coreProperties>
</file>