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" y="32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66CE28-5EEB-42A0-AAE6-188FAFEB7C4A}" type="datetimeFigureOut">
              <a:rPr lang="en-US" smtClean="0"/>
              <a:t>16-Jul-18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70C025-E7BF-440E-8672-0CA1CAB39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833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9F5CF-1867-4F48-8931-0BE827618332}" type="datetimeFigureOut">
              <a:rPr lang="en-US" smtClean="0"/>
              <a:t>16-Jul-18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6BE2B-3C4F-4651-9B7C-ADDCCF1FF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630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9F5CF-1867-4F48-8931-0BE827618332}" type="datetimeFigureOut">
              <a:rPr lang="en-US" smtClean="0"/>
              <a:t>16-Jul-18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6BE2B-3C4F-4651-9B7C-ADDCCF1FF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211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9F5CF-1867-4F48-8931-0BE827618332}" type="datetimeFigureOut">
              <a:rPr lang="en-US" smtClean="0"/>
              <a:t>16-Jul-18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6BE2B-3C4F-4651-9B7C-ADDCCF1FF01D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780061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9F5CF-1867-4F48-8931-0BE827618332}" type="datetimeFigureOut">
              <a:rPr lang="en-US" smtClean="0"/>
              <a:t>16-Jul-18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6BE2B-3C4F-4651-9B7C-ADDCCF1FF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3675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9F5CF-1867-4F48-8931-0BE827618332}" type="datetimeFigureOut">
              <a:rPr lang="en-US" smtClean="0"/>
              <a:t>16-Jul-18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6BE2B-3C4F-4651-9B7C-ADDCCF1FF01D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930545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9F5CF-1867-4F48-8931-0BE827618332}" type="datetimeFigureOut">
              <a:rPr lang="en-US" smtClean="0"/>
              <a:t>16-Jul-18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6BE2B-3C4F-4651-9B7C-ADDCCF1FF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9999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9F5CF-1867-4F48-8931-0BE827618332}" type="datetimeFigureOut">
              <a:rPr lang="en-US" smtClean="0"/>
              <a:t>16-Jul-18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6BE2B-3C4F-4651-9B7C-ADDCCF1FF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3403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9F5CF-1867-4F48-8931-0BE827618332}" type="datetimeFigureOut">
              <a:rPr lang="en-US" smtClean="0"/>
              <a:t>16-Jul-18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6BE2B-3C4F-4651-9B7C-ADDCCF1FF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103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9F5CF-1867-4F48-8931-0BE827618332}" type="datetimeFigureOut">
              <a:rPr lang="en-US" smtClean="0"/>
              <a:t>16-Jul-18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6BE2B-3C4F-4651-9B7C-ADDCCF1FF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323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9F5CF-1867-4F48-8931-0BE827618332}" type="datetimeFigureOut">
              <a:rPr lang="en-US" smtClean="0"/>
              <a:t>16-Jul-18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6BE2B-3C4F-4651-9B7C-ADDCCF1FF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210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9F5CF-1867-4F48-8931-0BE827618332}" type="datetimeFigureOut">
              <a:rPr lang="en-US" smtClean="0"/>
              <a:t>16-Jul-18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6BE2B-3C4F-4651-9B7C-ADDCCF1FF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353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9F5CF-1867-4F48-8931-0BE827618332}" type="datetimeFigureOut">
              <a:rPr lang="en-US" smtClean="0"/>
              <a:t>16-Jul-18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6BE2B-3C4F-4651-9B7C-ADDCCF1FF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627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9F5CF-1867-4F48-8931-0BE827618332}" type="datetimeFigureOut">
              <a:rPr lang="en-US" smtClean="0"/>
              <a:t>16-Jul-18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6BE2B-3C4F-4651-9B7C-ADDCCF1FF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144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9F5CF-1867-4F48-8931-0BE827618332}" type="datetimeFigureOut">
              <a:rPr lang="en-US" smtClean="0"/>
              <a:t>16-Jul-18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6BE2B-3C4F-4651-9B7C-ADDCCF1FF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501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9F5CF-1867-4F48-8931-0BE827618332}" type="datetimeFigureOut">
              <a:rPr lang="en-US" smtClean="0"/>
              <a:t>16-Jul-18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6BE2B-3C4F-4651-9B7C-ADDCCF1FF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128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9F5CF-1867-4F48-8931-0BE827618332}" type="datetimeFigureOut">
              <a:rPr lang="en-US" smtClean="0"/>
              <a:t>16-Jul-18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6BE2B-3C4F-4651-9B7C-ADDCCF1FF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3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09F5CF-1867-4F48-8931-0BE827618332}" type="datetimeFigureOut">
              <a:rPr lang="en-US" smtClean="0"/>
              <a:t>16-Jul-18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D66BE2B-3C4F-4651-9B7C-ADDCCF1FF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879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6FEBDD-0902-49C5-B968-B65667499D4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Bridge Lecture on </a:t>
            </a:r>
            <a:br>
              <a:rPr lang="en-US" dirty="0"/>
            </a:br>
            <a:r>
              <a:rPr lang="en-US" dirty="0"/>
              <a:t>Pre-empts:</a:t>
            </a:r>
            <a:br>
              <a:rPr lang="en-US" dirty="0"/>
            </a:br>
            <a:r>
              <a:rPr lang="en-US" dirty="0"/>
              <a:t>The Rule of 2, 3 and 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A7676D-2E65-44F5-8955-5B7C8AC8352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By Stefan </a:t>
            </a:r>
            <a:r>
              <a:rPr lang="en-US" dirty="0" err="1"/>
              <a:t>Skorchev</a:t>
            </a:r>
            <a:endParaRPr lang="en-US" dirty="0"/>
          </a:p>
          <a:p>
            <a:r>
              <a:rPr lang="en-US" dirty="0"/>
              <a:t>16.July, </a:t>
            </a:r>
            <a:r>
              <a:rPr lang="en-US" dirty="0" err="1"/>
              <a:t>Opatija</a:t>
            </a:r>
            <a:r>
              <a:rPr lang="en-US" dirty="0"/>
              <a:t>, Croatia</a:t>
            </a:r>
          </a:p>
        </p:txBody>
      </p:sp>
    </p:spTree>
    <p:extLst>
      <p:ext uri="{BB962C8B-B14F-4D97-AF65-F5344CB8AC3E}">
        <p14:creationId xmlns:p14="http://schemas.microsoft.com/office/powerpoint/2010/main" val="29924874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2B0F8-05FA-4141-AA8F-2190E6245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4B5914-868A-466B-B25A-B45DDA706B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They’ve opened 1</a:t>
            </a:r>
            <a:r>
              <a:rPr lang="en-GB" dirty="0">
                <a:solidFill>
                  <a:srgbClr val="FF0000"/>
                </a:solidFill>
              </a:rPr>
              <a:t>♥</a:t>
            </a:r>
            <a:r>
              <a:rPr lang="en-GB" dirty="0"/>
              <a:t> in front of us, and we need to bid with:</a:t>
            </a:r>
            <a:endParaRPr lang="en-US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♠ KQJ9753 </a:t>
            </a:r>
            <a:r>
              <a:rPr lang="en-GB" dirty="0">
                <a:solidFill>
                  <a:srgbClr val="FF0000"/>
                </a:solidFill>
              </a:rPr>
              <a:t>♥</a:t>
            </a:r>
            <a:r>
              <a:rPr lang="en-GB" dirty="0"/>
              <a:t> 73 </a:t>
            </a:r>
            <a:r>
              <a:rPr lang="en-GB" dirty="0">
                <a:solidFill>
                  <a:srgbClr val="FF0000"/>
                </a:solidFill>
              </a:rPr>
              <a:t>♦</a:t>
            </a:r>
            <a:r>
              <a:rPr lang="en-GB" dirty="0"/>
              <a:t> 852 ♣4 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1 loser in ♠, 2 losers in </a:t>
            </a:r>
            <a:r>
              <a:rPr lang="en-GB" dirty="0">
                <a:solidFill>
                  <a:srgbClr val="FF0000"/>
                </a:solidFill>
              </a:rPr>
              <a:t>♥</a:t>
            </a:r>
            <a:r>
              <a:rPr lang="en-GB" dirty="0"/>
              <a:t>, 3 in </a:t>
            </a:r>
            <a:r>
              <a:rPr lang="en-GB" dirty="0">
                <a:solidFill>
                  <a:srgbClr val="FF0000"/>
                </a:solidFill>
              </a:rPr>
              <a:t>♦</a:t>
            </a:r>
            <a:r>
              <a:rPr lang="en-GB" dirty="0"/>
              <a:t> and 1 in ♣ - 7 losers – 6 PTs</a:t>
            </a:r>
          </a:p>
          <a:p>
            <a:pPr marL="0" indent="0">
              <a:buNone/>
            </a:pPr>
            <a:endParaRPr lang="en-US" dirty="0"/>
          </a:p>
          <a:p>
            <a:r>
              <a:rPr lang="en-GB" dirty="0"/>
              <a:t>-in unfavourable vulnerabilities – 	6 PTs + 2 added tricks = 8 =&gt; overcall 2♠</a:t>
            </a:r>
            <a:endParaRPr lang="en-US" dirty="0"/>
          </a:p>
          <a:p>
            <a:r>
              <a:rPr lang="en-GB" dirty="0"/>
              <a:t>-in equal vulnerabilities – 			6 PTs + 3 added tricks = 9 =&gt; overcall 3♠</a:t>
            </a:r>
            <a:endParaRPr lang="en-US" dirty="0"/>
          </a:p>
          <a:p>
            <a:r>
              <a:rPr lang="en-GB" dirty="0"/>
              <a:t>-in favourable vulnerabilities – 		6 PTs + 4 added tricks =10=&gt; overcall 4♠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18008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2B348-5D5C-4543-B235-B76AC22C7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Sacrificing</a:t>
            </a:r>
            <a:endParaRPr lang="en-US" dirty="0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6A320CEC-0680-4F3B-BDB3-2B039E8EE3D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7190246"/>
              </p:ext>
            </p:extLst>
          </p:nvPr>
        </p:nvGraphicFramePr>
        <p:xfrm>
          <a:off x="3432969" y="3394545"/>
          <a:ext cx="3086100" cy="14662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9590">
                  <a:extLst>
                    <a:ext uri="{9D8B030D-6E8A-4147-A177-3AD203B41FA5}">
                      <a16:colId xmlns:a16="http://schemas.microsoft.com/office/drawing/2014/main" val="382724316"/>
                    </a:ext>
                  </a:extLst>
                </a:gridCol>
                <a:gridCol w="1267460">
                  <a:extLst>
                    <a:ext uri="{9D8B030D-6E8A-4147-A177-3AD203B41FA5}">
                      <a16:colId xmlns:a16="http://schemas.microsoft.com/office/drawing/2014/main" val="19471642"/>
                    </a:ext>
                  </a:extLst>
                </a:gridCol>
                <a:gridCol w="1289050">
                  <a:extLst>
                    <a:ext uri="{9D8B030D-6E8A-4147-A177-3AD203B41FA5}">
                      <a16:colId xmlns:a16="http://schemas.microsoft.com/office/drawing/2014/main" val="2483265384"/>
                    </a:ext>
                  </a:extLst>
                </a:gridCol>
              </a:tblGrid>
              <a:tr h="29019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Non-vulnerable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effectLst/>
                        </a:rPr>
                        <a:t>Vulnerable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04439808"/>
                  </a:ext>
                </a:extLst>
              </a:tr>
              <a:tr h="29019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-1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200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73577468"/>
                  </a:ext>
                </a:extLst>
              </a:tr>
              <a:tr h="30543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-2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300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500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16573766"/>
                  </a:ext>
                </a:extLst>
              </a:tr>
              <a:tr h="29019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-3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500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800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17063840"/>
                  </a:ext>
                </a:extLst>
              </a:tr>
              <a:tr h="29019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-4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800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1100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30298536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7431656A-59C6-48C1-9646-0B346EB06447}"/>
              </a:ext>
            </a:extLst>
          </p:cNvPr>
          <p:cNvSpPr txBox="1"/>
          <p:nvPr/>
        </p:nvSpPr>
        <p:spPr>
          <a:xfrm>
            <a:off x="2989595" y="2863660"/>
            <a:ext cx="3821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Doubled</a:t>
            </a:r>
            <a:r>
              <a:rPr lang="en-US" dirty="0"/>
              <a:t> undertricks</a:t>
            </a:r>
          </a:p>
        </p:txBody>
      </p:sp>
    </p:spTree>
    <p:extLst>
      <p:ext uri="{BB962C8B-B14F-4D97-AF65-F5344CB8AC3E}">
        <p14:creationId xmlns:p14="http://schemas.microsoft.com/office/powerpoint/2010/main" val="42028093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C44DCA-8C6C-4C68-935C-A52ABB8F6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5CF8BE-B70C-47EA-865C-9A817BCAB9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	</a:t>
            </a:r>
            <a:r>
              <a:rPr lang="en-GB" sz="2400" dirty="0"/>
              <a:t>The left-hand opponent opened 1</a:t>
            </a:r>
            <a:r>
              <a:rPr lang="en-GB" sz="2400" dirty="0">
                <a:solidFill>
                  <a:srgbClr val="FF0000"/>
                </a:solidFill>
              </a:rPr>
              <a:t>♥</a:t>
            </a:r>
            <a:r>
              <a:rPr lang="en-GB" sz="2400" dirty="0"/>
              <a:t>, partner overcalled with 4♠ with favourable vulnerability, right-hand opponent bid 5</a:t>
            </a:r>
            <a:r>
              <a:rPr lang="en-GB" sz="2400" dirty="0">
                <a:solidFill>
                  <a:srgbClr val="FF0000"/>
                </a:solidFill>
              </a:rPr>
              <a:t>♥</a:t>
            </a:r>
            <a:r>
              <a:rPr lang="en-GB" sz="2400" dirty="0"/>
              <a:t>, and we need to decide what to bid holding: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US" sz="2400" dirty="0"/>
          </a:p>
          <a:p>
            <a:pPr marL="0" indent="0" algn="ctr">
              <a:buNone/>
            </a:pPr>
            <a:r>
              <a:rPr lang="en-GB" sz="2400" dirty="0"/>
              <a:t>♠ K82 </a:t>
            </a:r>
            <a:r>
              <a:rPr lang="en-GB" sz="2400" dirty="0">
                <a:solidFill>
                  <a:srgbClr val="FF0000"/>
                </a:solidFill>
              </a:rPr>
              <a:t>♥</a:t>
            </a:r>
            <a:r>
              <a:rPr lang="en-GB" sz="2400" dirty="0"/>
              <a:t> T9 </a:t>
            </a:r>
            <a:r>
              <a:rPr lang="en-GB" sz="2400" dirty="0">
                <a:solidFill>
                  <a:srgbClr val="FF0000"/>
                </a:solidFill>
              </a:rPr>
              <a:t>♦</a:t>
            </a:r>
            <a:r>
              <a:rPr lang="en-GB" sz="2400" dirty="0"/>
              <a:t> A763 ♣ 8632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119708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0F1F4-BA5A-4A76-A8D8-7C9794EEAA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Disclaimer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41ED9F-92CD-4C4F-9CF3-6FB7006BAC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78370"/>
            <a:ext cx="8596668" cy="4770029"/>
          </a:xfrm>
        </p:spPr>
        <p:txBody>
          <a:bodyPr>
            <a:normAutofit lnSpcReduction="10000"/>
          </a:bodyPr>
          <a:lstStyle/>
          <a:p>
            <a:pPr lvl="0"/>
            <a:r>
              <a:rPr lang="en-GB" dirty="0"/>
              <a:t>Do not pre-empt if partner is not a passed hand and we have 4-card major suit on the side – we may miss finding a game/slam in that 4-card major suit;</a:t>
            </a:r>
          </a:p>
          <a:p>
            <a:pPr marL="0" lvl="0" indent="0">
              <a:buNone/>
            </a:pPr>
            <a:endParaRPr lang="en-US" dirty="0"/>
          </a:p>
          <a:p>
            <a:pPr lvl="0"/>
            <a:r>
              <a:rPr lang="en-GB" dirty="0"/>
              <a:t>Deciding whether to pre-empt with only 6 cards in the main suit at level 4 – do have a self-sufficient suit (4 out of the top 5 cards) – to guarantee trump control, even opposite a singleton/void in partner’s hand;</a:t>
            </a:r>
          </a:p>
          <a:p>
            <a:pPr marL="0" lvl="0" indent="0">
              <a:buNone/>
            </a:pPr>
            <a:endParaRPr lang="en-US" dirty="0"/>
          </a:p>
          <a:p>
            <a:pPr lvl="0"/>
            <a:r>
              <a:rPr lang="en-GB" dirty="0"/>
              <a:t>Do not have more than one potential defensive trick in total (A, K or Q) in all side suits;</a:t>
            </a:r>
          </a:p>
          <a:p>
            <a:pPr marL="0" lvl="0" indent="0">
              <a:buNone/>
            </a:pPr>
            <a:endParaRPr lang="en-US" dirty="0"/>
          </a:p>
          <a:p>
            <a:pPr lvl="0"/>
            <a:r>
              <a:rPr lang="en-GB" dirty="0"/>
              <a:t>Do not pre-empt higher than 4 of a major or 5 of a minor level;</a:t>
            </a:r>
          </a:p>
          <a:p>
            <a:pPr marL="0" lvl="0" indent="0">
              <a:buNone/>
            </a:pPr>
            <a:endParaRPr lang="en-US" dirty="0"/>
          </a:p>
          <a:p>
            <a:pPr lvl="0"/>
            <a:r>
              <a:rPr lang="en-GB" dirty="0"/>
              <a:t>The pre-emptor doesn’t bid again! (unless asked to – after 2N relay or a cue-bid).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55273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8F1AE-2B12-4FA3-8565-A330D10AA5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122" y="3380177"/>
            <a:ext cx="8596668" cy="1320800"/>
          </a:xfrm>
        </p:spPr>
        <p:txBody>
          <a:bodyPr/>
          <a:lstStyle/>
          <a:p>
            <a:r>
              <a:rPr lang="en-US" dirty="0"/>
              <a:t>It’s time to play now… Finally! </a:t>
            </a:r>
            <a:r>
              <a:rPr lang="en-US" dirty="0">
                <a:sym typeface="Wingdings" panose="05000000000000000000" pitchFamily="2" charset="2"/>
              </a:rPr>
              <a:t>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038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05F75-44B6-4992-8DAD-7CAB8F613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Which is the most difficult part in Bridge?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7F73D9-E32C-4D4D-A199-7AFCCAA0A0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dirty="0"/>
              <a:t>A. Declarer play</a:t>
            </a:r>
          </a:p>
          <a:p>
            <a:endParaRPr lang="en-US" dirty="0"/>
          </a:p>
          <a:p>
            <a:pPr algn="ctr"/>
            <a:r>
              <a:rPr lang="en-US" dirty="0"/>
              <a:t>B. Defense</a:t>
            </a:r>
          </a:p>
          <a:p>
            <a:pPr marL="0" indent="0">
              <a:buNone/>
            </a:pPr>
            <a:endParaRPr lang="en-US" dirty="0"/>
          </a:p>
          <a:p>
            <a:pPr algn="ctr"/>
            <a:r>
              <a:rPr lang="en-US" dirty="0"/>
              <a:t>C. Bidding</a:t>
            </a:r>
          </a:p>
        </p:txBody>
      </p:sp>
    </p:spTree>
    <p:extLst>
      <p:ext uri="{BB962C8B-B14F-4D97-AF65-F5344CB8AC3E}">
        <p14:creationId xmlns:p14="http://schemas.microsoft.com/office/powerpoint/2010/main" val="2392154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8FDDCA-3324-4676-831E-95AA9869D7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endParaRPr lang="en-GB" dirty="0"/>
          </a:p>
          <a:p>
            <a:pPr marL="0" lvl="0" indent="0">
              <a:buNone/>
            </a:pPr>
            <a:endParaRPr lang="en-GB" dirty="0"/>
          </a:p>
          <a:p>
            <a:pPr lvl="0"/>
            <a:r>
              <a:rPr lang="en-GB" dirty="0"/>
              <a:t>To interrupt the opponents’ bidding by cutting short their bidding space;</a:t>
            </a:r>
          </a:p>
          <a:p>
            <a:pPr lvl="0"/>
            <a:endParaRPr lang="en-US" dirty="0"/>
          </a:p>
          <a:p>
            <a:pPr lvl="0"/>
            <a:r>
              <a:rPr lang="en-GB" dirty="0"/>
              <a:t>To reach a contract ourselves – either to make it or as a sacrifice.</a:t>
            </a:r>
            <a:endParaRPr lang="en-US" dirty="0"/>
          </a:p>
          <a:p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442B15F-AFFC-456C-87CE-EDADA7D38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pPr algn="ctr"/>
            <a:r>
              <a:rPr lang="en-GB" dirty="0"/>
              <a:t>The aims of a pre-empt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7966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0819B-73FE-40F1-A305-89A86CBAC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Evaluating pre-emptive hands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D46295-7737-4C33-89CA-AE46F29E40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2200" dirty="0"/>
              <a:t>High card points (HCPs)</a:t>
            </a:r>
          </a:p>
          <a:p>
            <a:pPr marL="0" indent="0" algn="ctr">
              <a:buNone/>
            </a:pPr>
            <a:endParaRPr lang="en-US" sz="2200" dirty="0"/>
          </a:p>
          <a:p>
            <a:pPr marL="0" indent="0" algn="ctr">
              <a:buNone/>
            </a:pPr>
            <a:r>
              <a:rPr lang="en-US" sz="2200" dirty="0"/>
              <a:t>vs </a:t>
            </a:r>
          </a:p>
          <a:p>
            <a:pPr marL="0" indent="0" algn="ctr">
              <a:buNone/>
            </a:pPr>
            <a:endParaRPr lang="en-US" sz="2200" dirty="0"/>
          </a:p>
          <a:p>
            <a:pPr marL="0" indent="0" algn="ctr">
              <a:buNone/>
            </a:pPr>
            <a:r>
              <a:rPr lang="en-US" sz="2200" dirty="0"/>
              <a:t>Playing tricks (PTs)</a:t>
            </a:r>
          </a:p>
        </p:txBody>
      </p:sp>
    </p:spTree>
    <p:extLst>
      <p:ext uri="{BB962C8B-B14F-4D97-AF65-F5344CB8AC3E}">
        <p14:creationId xmlns:p14="http://schemas.microsoft.com/office/powerpoint/2010/main" val="26146807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5BE56-3D89-4527-9F11-EFBF477FE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How to count Playing tricks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71A529-E52D-49B6-B281-EAA32E8C8F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dirty="0"/>
              <a:t>13 </a:t>
            </a:r>
          </a:p>
          <a:p>
            <a:pPr marL="0" indent="0" algn="ctr">
              <a:buNone/>
            </a:pPr>
            <a:r>
              <a:rPr lang="en-US" sz="2400" dirty="0"/>
              <a:t>minus </a:t>
            </a:r>
          </a:p>
          <a:p>
            <a:pPr marL="0" indent="0" algn="ctr">
              <a:buNone/>
            </a:pPr>
            <a:r>
              <a:rPr lang="en-US" sz="2400" dirty="0"/>
              <a:t>‘Number of losers’</a:t>
            </a:r>
          </a:p>
          <a:p>
            <a:pPr marL="0" indent="0" algn="ctr">
              <a:buNone/>
            </a:pPr>
            <a:r>
              <a:rPr lang="en-US" sz="2400" dirty="0"/>
              <a:t>=</a:t>
            </a:r>
          </a:p>
          <a:p>
            <a:pPr marL="0" indent="0" algn="ctr">
              <a:buNone/>
            </a:pPr>
            <a:r>
              <a:rPr lang="en-US" sz="2400" dirty="0"/>
              <a:t>Number of Playing tricks</a:t>
            </a:r>
          </a:p>
        </p:txBody>
      </p:sp>
    </p:spTree>
    <p:extLst>
      <p:ext uri="{BB962C8B-B14F-4D97-AF65-F5344CB8AC3E}">
        <p14:creationId xmlns:p14="http://schemas.microsoft.com/office/powerpoint/2010/main" val="26821298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BF26D-AE5D-4884-B7E5-7FEDFDE0A7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B550D0-9526-493C-81DA-C3050C866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542" y="2565772"/>
            <a:ext cx="10196909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/>
              <a:t>♠ AKQ852	-missing none of the top three cards, therefore </a:t>
            </a:r>
            <a:r>
              <a:rPr lang="en-GB" sz="2000" u="sng" dirty="0"/>
              <a:t>no losers in ♠</a:t>
            </a:r>
            <a:r>
              <a:rPr lang="en-GB" sz="2000" dirty="0"/>
              <a:t>;</a:t>
            </a:r>
            <a:endParaRPr lang="en-US" sz="2000" dirty="0"/>
          </a:p>
          <a:p>
            <a:pPr marL="0" indent="0">
              <a:buNone/>
            </a:pPr>
            <a:r>
              <a:rPr lang="en-GB" sz="2000" dirty="0">
                <a:solidFill>
                  <a:srgbClr val="FF0000"/>
                </a:solidFill>
              </a:rPr>
              <a:t>♥</a:t>
            </a:r>
            <a:r>
              <a:rPr lang="en-GB" sz="2000" dirty="0"/>
              <a:t> 942		-missing all three top cards, therefore </a:t>
            </a:r>
            <a:r>
              <a:rPr lang="en-GB" sz="2000" u="sng" dirty="0"/>
              <a:t>3 losers in </a:t>
            </a:r>
            <a:r>
              <a:rPr lang="en-GB" sz="2000" u="sng" dirty="0">
                <a:solidFill>
                  <a:srgbClr val="FF0000"/>
                </a:solidFill>
              </a:rPr>
              <a:t>♥</a:t>
            </a:r>
            <a:r>
              <a:rPr lang="en-GB" sz="2000" dirty="0"/>
              <a:t>;</a:t>
            </a:r>
            <a:endParaRPr lang="en-US" sz="2000" dirty="0"/>
          </a:p>
          <a:p>
            <a:pPr marL="0" indent="0">
              <a:buNone/>
            </a:pPr>
            <a:r>
              <a:rPr lang="en-GB" sz="2000" dirty="0">
                <a:solidFill>
                  <a:srgbClr val="FF0000"/>
                </a:solidFill>
              </a:rPr>
              <a:t>♦</a:t>
            </a:r>
            <a:r>
              <a:rPr lang="en-GB" sz="2000" dirty="0"/>
              <a:t> 73		-missing all 3 top cards, but we only follow twice, therefore </a:t>
            </a:r>
            <a:r>
              <a:rPr lang="en-GB" sz="2000" u="sng" dirty="0"/>
              <a:t>2 losers in </a:t>
            </a:r>
            <a:r>
              <a:rPr lang="en-GB" sz="2000" u="sng" dirty="0">
                <a:solidFill>
                  <a:srgbClr val="FF0000"/>
                </a:solidFill>
              </a:rPr>
              <a:t>♦</a:t>
            </a:r>
            <a:r>
              <a:rPr lang="en-GB" sz="2000" dirty="0"/>
              <a:t>;</a:t>
            </a:r>
            <a:endParaRPr lang="en-US" sz="2000" dirty="0"/>
          </a:p>
          <a:p>
            <a:pPr marL="0" indent="0">
              <a:buNone/>
            </a:pPr>
            <a:r>
              <a:rPr lang="en-GB" sz="2000" dirty="0"/>
              <a:t>♣ T6		-exactly the same as the diamond suit – </a:t>
            </a:r>
            <a:r>
              <a:rPr lang="en-GB" sz="2000" u="sng" dirty="0"/>
              <a:t>2 losers in ♣</a:t>
            </a:r>
            <a:r>
              <a:rPr lang="en-GB" sz="2000" dirty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152900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C2704-5874-4572-9AAC-85A4DDB03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many Playing tricks can you count?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149A1B-5147-4E6C-9039-34D90B1D77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165" y="2160589"/>
            <a:ext cx="9691545" cy="3880773"/>
          </a:xfrm>
        </p:spPr>
        <p:txBody>
          <a:bodyPr/>
          <a:lstStyle/>
          <a:p>
            <a:pPr marL="0" indent="0">
              <a:buNone/>
            </a:pPr>
            <a:r>
              <a:rPr lang="en-GB" sz="2400" dirty="0"/>
              <a:t>	Hand A			Hand B				Hand C			Hand D</a:t>
            </a:r>
            <a:endParaRPr lang="en-US" sz="2400" dirty="0"/>
          </a:p>
          <a:p>
            <a:pPr marL="0" indent="0">
              <a:buNone/>
            </a:pPr>
            <a:r>
              <a:rPr lang="en-GB" sz="2400" dirty="0"/>
              <a:t>	♠ 72				♠ 84				♠ 72					♠ 84</a:t>
            </a:r>
            <a:endParaRPr lang="en-US" sz="2400" dirty="0"/>
          </a:p>
          <a:p>
            <a:pPr marL="0" indent="0">
              <a:buNone/>
            </a:pPr>
            <a:r>
              <a:rPr lang="en-GB" sz="2400" dirty="0"/>
              <a:t>	</a:t>
            </a:r>
            <a:r>
              <a:rPr lang="en-GB" sz="2400" dirty="0">
                <a:solidFill>
                  <a:srgbClr val="FF0000"/>
                </a:solidFill>
              </a:rPr>
              <a:t>♥</a:t>
            </a:r>
            <a:r>
              <a:rPr lang="en-GB" sz="2400" dirty="0"/>
              <a:t> 83				</a:t>
            </a:r>
            <a:r>
              <a:rPr lang="en-GB" sz="2400" dirty="0">
                <a:solidFill>
                  <a:srgbClr val="FF0000"/>
                </a:solidFill>
              </a:rPr>
              <a:t>♥</a:t>
            </a:r>
            <a:r>
              <a:rPr lang="en-GB" sz="2400" dirty="0"/>
              <a:t> AQJ7532		</a:t>
            </a:r>
            <a:r>
              <a:rPr lang="en-GB" sz="2400" dirty="0">
                <a:solidFill>
                  <a:srgbClr val="FF0000"/>
                </a:solidFill>
              </a:rPr>
              <a:t>♥</a:t>
            </a:r>
            <a:r>
              <a:rPr lang="en-GB" sz="2400" dirty="0"/>
              <a:t> 8					</a:t>
            </a:r>
            <a:r>
              <a:rPr lang="en-GB" sz="2400" dirty="0">
                <a:solidFill>
                  <a:srgbClr val="FF0000"/>
                </a:solidFill>
              </a:rPr>
              <a:t>♥</a:t>
            </a:r>
            <a:r>
              <a:rPr lang="en-GB" sz="2400" dirty="0"/>
              <a:t> AQJ753</a:t>
            </a:r>
            <a:endParaRPr lang="en-US" sz="2400" dirty="0"/>
          </a:p>
          <a:p>
            <a:pPr marL="0" indent="0">
              <a:buNone/>
            </a:pPr>
            <a:r>
              <a:rPr lang="en-GB" sz="2400" dirty="0"/>
              <a:t>	</a:t>
            </a:r>
            <a:r>
              <a:rPr lang="en-GB" sz="2400" dirty="0">
                <a:solidFill>
                  <a:srgbClr val="FF0000"/>
                </a:solidFill>
              </a:rPr>
              <a:t>♦</a:t>
            </a:r>
            <a:r>
              <a:rPr lang="en-GB" sz="2400" dirty="0"/>
              <a:t> KQJ7432		</a:t>
            </a:r>
            <a:r>
              <a:rPr lang="en-GB" sz="2400" dirty="0">
                <a:solidFill>
                  <a:srgbClr val="FF0000"/>
                </a:solidFill>
              </a:rPr>
              <a:t>♦</a:t>
            </a:r>
            <a:r>
              <a:rPr lang="en-GB" sz="2400" dirty="0"/>
              <a:t> 852			</a:t>
            </a:r>
            <a:r>
              <a:rPr lang="en-GB" sz="2400" dirty="0">
                <a:solidFill>
                  <a:srgbClr val="FF0000"/>
                </a:solidFill>
              </a:rPr>
              <a:t>♦</a:t>
            </a:r>
            <a:r>
              <a:rPr lang="en-GB" sz="2400" dirty="0"/>
              <a:t> KQJ743			</a:t>
            </a:r>
            <a:r>
              <a:rPr lang="en-GB" sz="2400" dirty="0">
                <a:solidFill>
                  <a:srgbClr val="FF0000"/>
                </a:solidFill>
              </a:rPr>
              <a:t>♦</a:t>
            </a:r>
            <a:r>
              <a:rPr lang="en-GB" sz="2400" dirty="0"/>
              <a:t> 8</a:t>
            </a:r>
            <a:endParaRPr lang="en-US" sz="2400" dirty="0"/>
          </a:p>
          <a:p>
            <a:pPr marL="0" indent="0">
              <a:buNone/>
            </a:pPr>
            <a:r>
              <a:rPr lang="en-GB" sz="2400" dirty="0"/>
              <a:t>	♣ 94				♣ T				♣ JT63				♣ T864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3667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86D2A6-B9DE-43EC-9016-0EDAD39E4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Strength of the pre-emptor’s main suit and side values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669943-DDD9-4166-BD0E-A166824138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-Pre-empting at the </a:t>
            </a:r>
            <a:r>
              <a:rPr lang="en-GB" u="sng" dirty="0"/>
              <a:t>2 level</a:t>
            </a:r>
            <a:r>
              <a:rPr lang="en-GB" dirty="0"/>
              <a:t>: have at least 2 of the honours (A, K, Q, J);</a:t>
            </a:r>
          </a:p>
          <a:p>
            <a:pPr marL="0" indent="0">
              <a:buNone/>
            </a:pPr>
            <a:endParaRPr lang="en-US" dirty="0"/>
          </a:p>
          <a:p>
            <a:r>
              <a:rPr lang="en-GB" dirty="0"/>
              <a:t>-Pre-empting at the </a:t>
            </a:r>
            <a:r>
              <a:rPr lang="en-GB" u="sng" dirty="0"/>
              <a:t>3 level</a:t>
            </a:r>
            <a:r>
              <a:rPr lang="en-GB" dirty="0"/>
              <a:t>: have 2 out of the top 3 cards (A, K, Q) or only one of them accompanied by JT;</a:t>
            </a:r>
          </a:p>
          <a:p>
            <a:pPr marL="0" indent="0">
              <a:buNone/>
            </a:pPr>
            <a:endParaRPr lang="en-US" dirty="0"/>
          </a:p>
          <a:p>
            <a:r>
              <a:rPr lang="en-GB" dirty="0"/>
              <a:t>-Pre-empting at the </a:t>
            </a:r>
            <a:r>
              <a:rPr lang="en-GB" u="sng" dirty="0"/>
              <a:t>4 level</a:t>
            </a:r>
            <a:r>
              <a:rPr lang="en-GB" dirty="0"/>
              <a:t>: on a 7-card suit – 3 out of the top 5 cards; on a 6-card suit – have 4 out of the top 5 cards in the suit – a ‘self-sufficient’ suit.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5633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23E94-CB9A-491A-A115-4FF0A9131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The Rule of </a:t>
            </a:r>
            <a:r>
              <a:rPr lang="en-GB" b="1" dirty="0">
                <a:solidFill>
                  <a:srgbClr val="FF0000"/>
                </a:solidFill>
              </a:rPr>
              <a:t>Two</a:t>
            </a:r>
            <a:r>
              <a:rPr lang="en-GB" b="1" dirty="0"/>
              <a:t>, </a:t>
            </a:r>
            <a:r>
              <a:rPr lang="en-GB" b="1" dirty="0">
                <a:solidFill>
                  <a:srgbClr val="FF0000"/>
                </a:solidFill>
              </a:rPr>
              <a:t>Thr</a:t>
            </a:r>
            <a:r>
              <a:rPr lang="en-GB" b="1" dirty="0"/>
              <a:t>ee, Four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BB9D9B-62F4-4F0D-9768-710BB2C425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331" y="2160589"/>
            <a:ext cx="9395869" cy="3880773"/>
          </a:xfrm>
        </p:spPr>
        <p:txBody>
          <a:bodyPr/>
          <a:lstStyle/>
          <a:p>
            <a:endParaRPr lang="en-GB" dirty="0"/>
          </a:p>
          <a:p>
            <a:endParaRPr lang="en-GB" dirty="0"/>
          </a:p>
          <a:p>
            <a:r>
              <a:rPr lang="en-GB" sz="2000" dirty="0"/>
              <a:t>1. </a:t>
            </a:r>
            <a:r>
              <a:rPr lang="en-GB" sz="2000" b="1" dirty="0"/>
              <a:t>Unfavourable</a:t>
            </a:r>
            <a:r>
              <a:rPr lang="en-GB" sz="2000" dirty="0"/>
              <a:t> vulnerabilities – 	</a:t>
            </a:r>
            <a:r>
              <a:rPr lang="en-GB" sz="2000" b="1" dirty="0"/>
              <a:t>add 2 tricks</a:t>
            </a:r>
            <a:r>
              <a:rPr lang="en-GB" sz="2000" dirty="0"/>
              <a:t> to the value of your hand;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GB" sz="2000" dirty="0"/>
              <a:t>2. </a:t>
            </a:r>
            <a:r>
              <a:rPr lang="en-GB" sz="2000" b="1" dirty="0"/>
              <a:t>Equal</a:t>
            </a:r>
            <a:r>
              <a:rPr lang="en-GB" sz="2000" dirty="0"/>
              <a:t> vulnerabilities – 			</a:t>
            </a:r>
            <a:r>
              <a:rPr lang="en-GB" sz="2000" b="1" dirty="0"/>
              <a:t>add 3 tricks</a:t>
            </a:r>
            <a:r>
              <a:rPr lang="en-GB" sz="2000" dirty="0"/>
              <a:t> to the value of your hand;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GB" sz="2000" dirty="0"/>
              <a:t>3. </a:t>
            </a:r>
            <a:r>
              <a:rPr lang="en-GB" sz="2000" b="1" dirty="0"/>
              <a:t>Favourable</a:t>
            </a:r>
            <a:r>
              <a:rPr lang="en-GB" sz="2000" dirty="0"/>
              <a:t> vulnerabilities – 		</a:t>
            </a:r>
            <a:r>
              <a:rPr lang="en-GB" sz="2000" b="1" dirty="0"/>
              <a:t>add 4 tricks</a:t>
            </a:r>
            <a:r>
              <a:rPr lang="en-GB" sz="2000" dirty="0"/>
              <a:t> to the value of your hand.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139791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200</TotalTime>
  <Words>449</Words>
  <Application>Microsoft Office PowerPoint</Application>
  <PresentationFormat>Widescreen</PresentationFormat>
  <Paragraphs>98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Times New Roman</vt:lpstr>
      <vt:lpstr>Trebuchet MS</vt:lpstr>
      <vt:lpstr>Wingdings</vt:lpstr>
      <vt:lpstr>Wingdings 3</vt:lpstr>
      <vt:lpstr>Facet</vt:lpstr>
      <vt:lpstr>Bridge Lecture on  Pre-empts: The Rule of 2, 3 and 4</vt:lpstr>
      <vt:lpstr>Which is the most difficult part in Bridge?</vt:lpstr>
      <vt:lpstr>The aims of a pre-empt</vt:lpstr>
      <vt:lpstr>Evaluating pre-emptive hands</vt:lpstr>
      <vt:lpstr>How to count Playing tricks</vt:lpstr>
      <vt:lpstr>Example</vt:lpstr>
      <vt:lpstr>How many Playing tricks can you count?</vt:lpstr>
      <vt:lpstr>Strength of the pre-emptor’s main suit and side values</vt:lpstr>
      <vt:lpstr>The Rule of Two, Three, Four</vt:lpstr>
      <vt:lpstr>Example</vt:lpstr>
      <vt:lpstr>Sacrificing</vt:lpstr>
      <vt:lpstr>Example</vt:lpstr>
      <vt:lpstr>Disclaimer</vt:lpstr>
      <vt:lpstr>It’s time to play now… Finally! 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Bridge Lecture on  Pre-empts: The Rule of 2, 3 and 4</dc:title>
  <dc:creator>Stefan</dc:creator>
  <cp:lastModifiedBy>Stefan</cp:lastModifiedBy>
  <cp:revision>7</cp:revision>
  <dcterms:created xsi:type="dcterms:W3CDTF">2018-07-16T10:51:21Z</dcterms:created>
  <dcterms:modified xsi:type="dcterms:W3CDTF">2018-07-16T14:11:59Z</dcterms:modified>
</cp:coreProperties>
</file>