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7" r:id="rId2"/>
    <p:sldId id="292" r:id="rId3"/>
    <p:sldId id="300" r:id="rId4"/>
    <p:sldId id="298" r:id="rId5"/>
    <p:sldId id="301" r:id="rId6"/>
    <p:sldId id="316" r:id="rId7"/>
    <p:sldId id="302" r:id="rId8"/>
    <p:sldId id="293" r:id="rId9"/>
    <p:sldId id="305" r:id="rId10"/>
    <p:sldId id="304" r:id="rId11"/>
    <p:sldId id="299" r:id="rId12"/>
    <p:sldId id="303" r:id="rId13"/>
    <p:sldId id="317" r:id="rId14"/>
    <p:sldId id="318" r:id="rId15"/>
    <p:sldId id="319" r:id="rId16"/>
    <p:sldId id="320" r:id="rId17"/>
    <p:sldId id="321" r:id="rId18"/>
    <p:sldId id="322" r:id="rId19"/>
    <p:sldId id="312" r:id="rId20"/>
    <p:sldId id="313" r:id="rId21"/>
    <p:sldId id="314" r:id="rId22"/>
  </p:sldIdLst>
  <p:sldSz cx="10440988" cy="7561263"/>
  <p:notesSz cx="6858000" cy="9144000"/>
  <p:defaultTextStyle>
    <a:defPPr>
      <a:defRPr lang="fr-FR"/>
    </a:defPPr>
    <a:lvl1pPr marL="0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28598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5719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58579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14392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642991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171589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70018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22878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yah Meir" initials="OM" lastIdx="1" clrIdx="0">
    <p:extLst>
      <p:ext uri="{19B8F6BF-5375-455C-9EA6-DF929625EA0E}">
        <p15:presenceInfo xmlns:p15="http://schemas.microsoft.com/office/powerpoint/2012/main" userId="94b29148d65388d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FEE2"/>
    <a:srgbClr val="72B94F"/>
    <a:srgbClr val="2AA82A"/>
    <a:srgbClr val="000000"/>
    <a:srgbClr val="ABFFD1"/>
    <a:srgbClr val="6CEA6C"/>
    <a:srgbClr val="81FFBA"/>
    <a:srgbClr val="B0D89C"/>
    <a:srgbClr val="D5FFD5"/>
    <a:srgbClr val="E6FA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סגנון ערכת נושא 1 - הדגשה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סגנון ערכת נושא 1 - הדגשה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סגנון ביניים 1 - הדגשה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67769" autoAdjust="0"/>
  </p:normalViewPr>
  <p:slideViewPr>
    <p:cSldViewPr>
      <p:cViewPr varScale="1">
        <p:scale>
          <a:sx n="75" d="100"/>
          <a:sy n="75" d="100"/>
        </p:scale>
        <p:origin x="2376" y="184"/>
      </p:cViewPr>
      <p:guideLst>
        <p:guide orient="horz" pos="2382"/>
        <p:guide pos="32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rtl="0"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u="sng" dirty="0"/>
              <a:t>26</a:t>
            </a:r>
            <a:r>
              <a:rPr lang="en-US" u="sng" baseline="0" dirty="0"/>
              <a:t> Complaints</a:t>
            </a:r>
            <a:endParaRPr lang="en-US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COMPLAINTS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643-4378-A871-9DBD6E7C786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643-4378-A871-9DBD6E7C786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643-4378-A871-9DBD6E7C786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1643-4378-A871-9DBD6E7C7861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643-4378-A871-9DBD6E7C7861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1643-4378-A871-9DBD6E7C7861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1643-4378-A871-9DBD6E7C786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1643-4378-A871-9DBD6E7C78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spc="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גיליון1!$A$2:$A$5</c:f>
              <c:strCache>
                <c:ptCount val="2"/>
                <c:pt idx="0">
                  <c:v>Ethics</c:v>
                </c:pt>
                <c:pt idx="1">
                  <c:v>Illogical Bridge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14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643-4378-A871-9DBD6E7C786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rtl="0"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u="sng" dirty="0"/>
              <a:t>Before</a:t>
            </a:r>
            <a:r>
              <a:rPr lang="en-US" u="sng" baseline="0" dirty="0"/>
              <a:t> </a:t>
            </a:r>
            <a:r>
              <a:rPr lang="en-US" u="sng" baseline="0" dirty="0" err="1"/>
              <a:t>covid</a:t>
            </a:r>
            <a:endParaRPr lang="en-US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COMPLAINTS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F5A-4307-9393-0C580C73A90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F5A-4307-9393-0C580C73A90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8F5A-4307-9393-0C580C73A90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8F5A-4307-9393-0C580C73A904}"/>
              </c:ext>
            </c:extLst>
          </c:dPt>
          <c:dLbls>
            <c:dLbl>
              <c:idx val="0"/>
              <c:layout>
                <c:manualLayout>
                  <c:x val="0.11975242129959417"/>
                  <c:y val="0.340018470464600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Discipline</a:t>
                    </a:r>
                  </a:p>
                  <a:p>
                    <a:pPr>
                      <a:defRPr sz="2500">
                        <a:solidFill>
                          <a:schemeClr val="bg1"/>
                        </a:solidFill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85%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23874430618822"/>
                      <c:h val="0.2814538837866092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8F5A-4307-9393-0C580C73A904}"/>
                </c:ext>
              </c:extLst>
            </c:dLbl>
            <c:dLbl>
              <c:idx val="1"/>
              <c:layout>
                <c:manualLayout>
                  <c:x val="-0.19020210989628603"/>
                  <c:y val="-0.229077189947471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Ruling</a:t>
                    </a:r>
                  </a:p>
                  <a:p>
                    <a:pPr>
                      <a:defRPr sz="2500">
                        <a:solidFill>
                          <a:schemeClr val="tx2"/>
                        </a:solidFill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15%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82649844461725"/>
                      <c:h val="0.4155883705631134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8F5A-4307-9393-0C580C73A90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8F5A-4307-9393-0C580C73A90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8F5A-4307-9393-0C580C73A9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spc="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גיליון1!$A$2:$A$5</c:f>
              <c:strCache>
                <c:ptCount val="2"/>
                <c:pt idx="0">
                  <c:v>DISCIPLINE</c:v>
                </c:pt>
                <c:pt idx="1">
                  <c:v>TD's decision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60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F5A-4307-9393-0C580C73A90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rtl="0"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u="sng" baseline="0" dirty="0"/>
              <a:t>AFTER </a:t>
            </a:r>
            <a:r>
              <a:rPr lang="en-US" u="sng" baseline="0" dirty="0" err="1"/>
              <a:t>covid</a:t>
            </a:r>
            <a:r>
              <a:rPr lang="en-US" u="sng" baseline="0" dirty="0"/>
              <a:t> STARTED</a:t>
            </a:r>
            <a:endParaRPr lang="en-US" u="sng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COMPLAINTS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53F4-4631-ABC3-1B792C25779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53F4-4631-ABC3-1B792C25779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53F4-4631-ABC3-1B792C25779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53F4-4631-ABC3-1B792C257793}"/>
              </c:ext>
            </c:extLst>
          </c:dPt>
          <c:dLbls>
            <c:dLbl>
              <c:idx val="0"/>
              <c:layout>
                <c:manualLayout>
                  <c:x val="7.3672431185128895E-2"/>
                  <c:y val="0.2994610775073023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Cheating</a:t>
                    </a:r>
                  </a:p>
                  <a:p>
                    <a:pPr>
                      <a:defRPr sz="2500">
                        <a:solidFill>
                          <a:schemeClr val="bg1"/>
                        </a:solidFill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90%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23874430618822"/>
                      <c:h val="0.2814538837866092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53F4-4631-ABC3-1B792C257793}"/>
                </c:ext>
              </c:extLst>
            </c:dLbl>
            <c:dLbl>
              <c:idx val="1"/>
              <c:layout>
                <c:manualLayout>
                  <c:x val="-0.14281224160933936"/>
                  <c:y val="-0.1988905155856610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Discipline</a:t>
                    </a:r>
                  </a:p>
                  <a:p>
                    <a:pPr>
                      <a:defRPr sz="2500">
                        <a:solidFill>
                          <a:schemeClr val="bg1"/>
                        </a:solidFill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82649844461725"/>
                      <c:h val="0.4155883705631134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53F4-4631-ABC3-1B792C25779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53F4-4631-ABC3-1B792C25779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53F4-4631-ABC3-1B792C2577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spc="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גיליון1!$A$2:$A$5</c:f>
              <c:strCache>
                <c:ptCount val="2"/>
                <c:pt idx="0">
                  <c:v>illegal</c:v>
                </c:pt>
                <c:pt idx="1">
                  <c:v>DISCIPLINE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95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3F4-4631-ABC3-1B792C257793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COMPLAINTS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E74-45EB-B0A1-D8C819A6355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E74-45EB-B0A1-D8C819A6355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E74-45EB-B0A1-D8C819A6355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3E74-45EB-B0A1-D8C819A6355A}"/>
              </c:ext>
            </c:extLst>
          </c:dPt>
          <c:dLbls>
            <c:dLbl>
              <c:idx val="0"/>
              <c:layout>
                <c:manualLayout>
                  <c:x val="0.23853229650257438"/>
                  <c:y val="-0.250210990700748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Closed 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23874430618822"/>
                      <c:h val="0.2814538837866092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3E74-45EB-B0A1-D8C819A6355A}"/>
                </c:ext>
              </c:extLst>
            </c:dLbl>
            <c:dLbl>
              <c:idx val="1"/>
              <c:layout>
                <c:manualLayout>
                  <c:x val="0.10379260957238773"/>
                  <c:y val="1.55384343205340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rgbClr val="FF0000"/>
                        </a:solidFill>
                      </a:rPr>
                      <a:t>Cancelled 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82649844461725"/>
                      <c:h val="0.4155883705631134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3E74-45EB-B0A1-D8C819A6355A}"/>
                </c:ext>
              </c:extLst>
            </c:dLbl>
            <c:dLbl>
              <c:idx val="2"/>
              <c:layout>
                <c:manualLayout>
                  <c:x val="-0.20528229103870063"/>
                  <c:y val="-9.94451966183739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DC08D7-78C1-496A-A5FB-59B9978E7106}" type="CATEGORYNAME">
                      <a:rPr lang="en-US" smtClean="0"/>
                      <a:pPr>
                        <a:defRPr sz="2500">
                          <a:solidFill>
                            <a:schemeClr val="tx2"/>
                          </a:solidFill>
                        </a:defRPr>
                      </a:pPr>
                      <a:t>[NOM DE CATÉGORIE]</a:t>
                    </a:fld>
                    <a:endParaRPr lang="en-US" dirty="0"/>
                  </a:p>
                  <a:p>
                    <a:pPr>
                      <a:defRPr sz="2500">
                        <a:solidFill>
                          <a:schemeClr val="tx2"/>
                        </a:solidFill>
                      </a:defRPr>
                    </a:pPr>
                    <a:r>
                      <a:rPr lang="en-US"/>
                      <a:t>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E74-45EB-B0A1-D8C819A6355A}"/>
                </c:ext>
              </c:extLst>
            </c:dLbl>
            <c:dLbl>
              <c:idx val="3"/>
              <c:layout>
                <c:manualLayout>
                  <c:x val="-0.10553244539313482"/>
                  <c:y val="-0.3076585770380944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C4C60D7-887C-4061-8EFE-5D2794323421}" type="CATEGORYNAME">
                      <a:rPr lang="en-US" smtClean="0"/>
                      <a:pPr>
                        <a:defRPr sz="2500">
                          <a:solidFill>
                            <a:schemeClr val="tx2"/>
                          </a:solidFill>
                        </a:defRPr>
                      </a:pPr>
                      <a:t>[NOM DE CATÉGORIE]</a:t>
                    </a:fld>
                    <a:endParaRPr lang="en-US" dirty="0"/>
                  </a:p>
                  <a:p>
                    <a:pPr>
                      <a:defRPr sz="2500">
                        <a:solidFill>
                          <a:schemeClr val="tx2"/>
                        </a:solidFill>
                      </a:defRPr>
                    </a:pPr>
                    <a:r>
                      <a:rPr lang="en-US"/>
                      <a:t>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E74-45EB-B0A1-D8C819A6355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spc="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גיליון1!$A$2:$A$5</c:f>
              <c:strCache>
                <c:ptCount val="4"/>
                <c:pt idx="0">
                  <c:v>canclled</c:v>
                </c:pt>
                <c:pt idx="1">
                  <c:v>closed</c:v>
                </c:pt>
                <c:pt idx="2">
                  <c:v>monitored</c:v>
                </c:pt>
                <c:pt idx="3">
                  <c:v>punished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E74-45EB-B0A1-D8C819A6355A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COMPLAINTS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05F-4E89-B905-AD3E84BB0A5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05F-4E89-B905-AD3E84BB0A5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05F-4E89-B905-AD3E84BB0A5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305F-4E89-B905-AD3E84BB0A52}"/>
              </c:ext>
            </c:extLst>
          </c:dPt>
          <c:dLbls>
            <c:dLbl>
              <c:idx val="0"/>
              <c:layout>
                <c:manualLayout>
                  <c:x val="0.23853229650257438"/>
                  <c:y val="-0.250210990700748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rgbClr val="FF0000"/>
                        </a:solidFill>
                      </a:rPr>
                      <a:t>Closed 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23874430618822"/>
                      <c:h val="0.2814538837866092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305F-4E89-B905-AD3E84BB0A52}"/>
                </c:ext>
              </c:extLst>
            </c:dLbl>
            <c:dLbl>
              <c:idx val="1"/>
              <c:layout>
                <c:manualLayout>
                  <c:x val="0.10379260957238773"/>
                  <c:y val="1.55384343205340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Cancelled 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82649844461725"/>
                      <c:h val="0.4155883705631134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305F-4E89-B905-AD3E84BB0A52}"/>
                </c:ext>
              </c:extLst>
            </c:dLbl>
            <c:dLbl>
              <c:idx val="2"/>
              <c:layout>
                <c:manualLayout>
                  <c:x val="-0.20528229103870063"/>
                  <c:y val="-9.94451966183739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DC08D7-78C1-496A-A5FB-59B9978E7106}" type="CATEGORYNAME">
                      <a:rPr lang="en-US" smtClean="0"/>
                      <a:pPr>
                        <a:defRPr sz="2500">
                          <a:solidFill>
                            <a:schemeClr val="tx2"/>
                          </a:solidFill>
                        </a:defRPr>
                      </a:pPr>
                      <a:t>[NOM DE CATÉGORIE]</a:t>
                    </a:fld>
                    <a:endParaRPr lang="en-US" dirty="0"/>
                  </a:p>
                  <a:p>
                    <a:pPr>
                      <a:defRPr sz="2500">
                        <a:solidFill>
                          <a:schemeClr val="tx2"/>
                        </a:solidFill>
                      </a:defRPr>
                    </a:pPr>
                    <a:r>
                      <a:rPr lang="en-US"/>
                      <a:t>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05F-4E89-B905-AD3E84BB0A52}"/>
                </c:ext>
              </c:extLst>
            </c:dLbl>
            <c:dLbl>
              <c:idx val="3"/>
              <c:layout>
                <c:manualLayout>
                  <c:x val="-0.10553244539313482"/>
                  <c:y val="-0.3076585770380944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C4C60D7-887C-4061-8EFE-5D2794323421}" type="CATEGORYNAME">
                      <a:rPr lang="en-US" smtClean="0"/>
                      <a:pPr>
                        <a:defRPr sz="2500">
                          <a:solidFill>
                            <a:schemeClr val="tx2"/>
                          </a:solidFill>
                        </a:defRPr>
                      </a:pPr>
                      <a:t>[NOM DE CATÉGORIE]</a:t>
                    </a:fld>
                    <a:endParaRPr lang="en-US" dirty="0"/>
                  </a:p>
                  <a:p>
                    <a:pPr>
                      <a:defRPr sz="2500">
                        <a:solidFill>
                          <a:schemeClr val="tx2"/>
                        </a:solidFill>
                      </a:defRPr>
                    </a:pPr>
                    <a:r>
                      <a:rPr lang="en-US"/>
                      <a:t>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05F-4E89-B905-AD3E84BB0A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spc="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גיליון1!$A$2:$A$5</c:f>
              <c:strCache>
                <c:ptCount val="4"/>
                <c:pt idx="0">
                  <c:v>canclled</c:v>
                </c:pt>
                <c:pt idx="1">
                  <c:v>closed</c:v>
                </c:pt>
                <c:pt idx="2">
                  <c:v>monitored</c:v>
                </c:pt>
                <c:pt idx="3">
                  <c:v>punished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05F-4E89-B905-AD3E84BB0A5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COMPLAINTS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F77B-47E9-B357-7B7B34909A1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F77B-47E9-B357-7B7B34909A1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F77B-47E9-B357-7B7B34909A1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F77B-47E9-B357-7B7B34909A1B}"/>
              </c:ext>
            </c:extLst>
          </c:dPt>
          <c:dLbls>
            <c:dLbl>
              <c:idx val="0"/>
              <c:layout>
                <c:manualLayout>
                  <c:x val="0.23853229650257438"/>
                  <c:y val="-0.250210990700748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Closed 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23874430618822"/>
                      <c:h val="0.2814538837866092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F77B-47E9-B357-7B7B34909A1B}"/>
                </c:ext>
              </c:extLst>
            </c:dLbl>
            <c:dLbl>
              <c:idx val="1"/>
              <c:layout>
                <c:manualLayout>
                  <c:x val="0.10379260957238773"/>
                  <c:y val="1.55384343205340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Cancelled 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82649844461725"/>
                      <c:h val="0.4155883705631134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F77B-47E9-B357-7B7B34909A1B}"/>
                </c:ext>
              </c:extLst>
            </c:dLbl>
            <c:dLbl>
              <c:idx val="2"/>
              <c:layout>
                <c:manualLayout>
                  <c:x val="-0.20528229103870063"/>
                  <c:y val="-9.94451966183739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DC08D7-78C1-496A-A5FB-59B9978E7106}" type="CATEGORYNAME">
                      <a:rPr lang="en-US" smtClean="0">
                        <a:solidFill>
                          <a:srgbClr val="FF0000"/>
                        </a:solidFill>
                      </a:rPr>
                      <a:pPr>
                        <a:defRPr sz="2500">
                          <a:solidFill>
                            <a:srgbClr val="FF0000"/>
                          </a:solidFill>
                        </a:defRPr>
                      </a:pPr>
                      <a:t>[NOM DE CATÉGORIE]</a:t>
                    </a:fld>
                    <a:endParaRPr lang="en-US" dirty="0">
                      <a:solidFill>
                        <a:srgbClr val="FF0000"/>
                      </a:solidFill>
                    </a:endParaRPr>
                  </a:p>
                  <a:p>
                    <a:pPr>
                      <a:defRPr sz="2500">
                        <a:solidFill>
                          <a:srgbClr val="FF0000"/>
                        </a:solidFill>
                      </a:defRPr>
                    </a:pPr>
                    <a:r>
                      <a:rPr lang="en-US">
                        <a:solidFill>
                          <a:srgbClr val="FF0000"/>
                        </a:solidFill>
                      </a:rPr>
                      <a:t>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77B-47E9-B357-7B7B34909A1B}"/>
                </c:ext>
              </c:extLst>
            </c:dLbl>
            <c:dLbl>
              <c:idx val="3"/>
              <c:layout>
                <c:manualLayout>
                  <c:x val="-0.10553244539313482"/>
                  <c:y val="-0.3076585770380944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C4C60D7-887C-4061-8EFE-5D2794323421}" type="CATEGORYNAME">
                      <a:rPr lang="en-US" smtClean="0"/>
                      <a:pPr>
                        <a:defRPr sz="2500">
                          <a:solidFill>
                            <a:schemeClr val="tx2"/>
                          </a:solidFill>
                        </a:defRPr>
                      </a:pPr>
                      <a:t>[NOM DE CATÉGORIE]</a:t>
                    </a:fld>
                    <a:endParaRPr lang="en-US" dirty="0"/>
                  </a:p>
                  <a:p>
                    <a:pPr>
                      <a:defRPr sz="2500">
                        <a:solidFill>
                          <a:schemeClr val="tx2"/>
                        </a:solidFill>
                      </a:defRPr>
                    </a:pPr>
                    <a:r>
                      <a:rPr lang="en-US"/>
                      <a:t>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77B-47E9-B357-7B7B34909A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spc="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גיליון1!$A$2:$A$5</c:f>
              <c:strCache>
                <c:ptCount val="4"/>
                <c:pt idx="0">
                  <c:v>canclled</c:v>
                </c:pt>
                <c:pt idx="1">
                  <c:v>closed</c:v>
                </c:pt>
                <c:pt idx="2">
                  <c:v>monitored</c:v>
                </c:pt>
                <c:pt idx="3">
                  <c:v>punished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77B-47E9-B357-7B7B34909A1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COMPLAINTS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6AC4-4598-AE34-A6513CBB09C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6AC4-4598-AE34-A6513CBB09C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6AC4-4598-AE34-A6513CBB09C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6AC4-4598-AE34-A6513CBB09C8}"/>
              </c:ext>
            </c:extLst>
          </c:dPt>
          <c:dLbls>
            <c:dLbl>
              <c:idx val="0"/>
              <c:layout>
                <c:manualLayout>
                  <c:x val="0.23853229650257438"/>
                  <c:y val="-0.250210990700748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Closed 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23874430618822"/>
                      <c:h val="0.2814538837866092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6AC4-4598-AE34-A6513CBB09C8}"/>
                </c:ext>
              </c:extLst>
            </c:dLbl>
            <c:dLbl>
              <c:idx val="1"/>
              <c:layout>
                <c:manualLayout>
                  <c:x val="0.10379260957238773"/>
                  <c:y val="1.55384343205340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Cancelled 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82649844461725"/>
                      <c:h val="0.4155883705631134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6AC4-4598-AE34-A6513CBB09C8}"/>
                </c:ext>
              </c:extLst>
            </c:dLbl>
            <c:dLbl>
              <c:idx val="2"/>
              <c:layout>
                <c:manualLayout>
                  <c:x val="-0.20528229103870063"/>
                  <c:y val="-9.94451966183739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DC08D7-78C1-496A-A5FB-59B9978E7106}" type="CATEGORYNAM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sz="2500">
                          <a:solidFill>
                            <a:schemeClr val="tx1"/>
                          </a:solidFill>
                        </a:defRPr>
                      </a:pPr>
                      <a:t>[NOM DE CATÉGORIE]</a:t>
                    </a:fld>
                    <a:endParaRPr lang="en-US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2500">
                        <a:solidFill>
                          <a:schemeClr val="tx1"/>
                        </a:solidFill>
                      </a:defRPr>
                    </a:pPr>
                    <a:r>
                      <a:rPr lang="en-US">
                        <a:solidFill>
                          <a:schemeClr val="tx1"/>
                        </a:solidFill>
                      </a:rPr>
                      <a:t>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AC4-4598-AE34-A6513CBB09C8}"/>
                </c:ext>
              </c:extLst>
            </c:dLbl>
            <c:dLbl>
              <c:idx val="3"/>
              <c:layout>
                <c:manualLayout>
                  <c:x val="-0.10553244539313482"/>
                  <c:y val="-0.3076585770380944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500" b="1" i="0" u="none" strike="noStrike" kern="1200" spc="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C4C60D7-887C-4061-8EFE-5D2794323421}" type="CATEGORYNAME">
                      <a:rPr lang="en-US" smtClean="0">
                        <a:solidFill>
                          <a:srgbClr val="FF0000"/>
                        </a:solidFill>
                      </a:rPr>
                      <a:pPr>
                        <a:defRPr sz="2500">
                          <a:solidFill>
                            <a:srgbClr val="FF0000"/>
                          </a:solidFill>
                        </a:defRPr>
                      </a:pPr>
                      <a:t>[NOM DE CATÉGORIE]</a:t>
                    </a:fld>
                    <a:endParaRPr lang="en-US" dirty="0">
                      <a:solidFill>
                        <a:srgbClr val="FF0000"/>
                      </a:solidFill>
                    </a:endParaRPr>
                  </a:p>
                  <a:p>
                    <a:pPr>
                      <a:defRPr sz="2500">
                        <a:solidFill>
                          <a:srgbClr val="FF0000"/>
                        </a:solidFill>
                      </a:defRPr>
                    </a:pPr>
                    <a:r>
                      <a:rPr lang="en-US">
                        <a:solidFill>
                          <a:srgbClr val="FF0000"/>
                        </a:solidFill>
                      </a:rPr>
                      <a:t>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500" b="1" i="0" u="none" strike="noStrike" kern="1200" spc="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AC4-4598-AE34-A6513CBB09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500" b="1" i="0" u="none" strike="noStrike" kern="1200" spc="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גיליון1!$A$2:$A$5</c:f>
              <c:strCache>
                <c:ptCount val="4"/>
                <c:pt idx="0">
                  <c:v>canclled</c:v>
                </c:pt>
                <c:pt idx="1">
                  <c:v>closed</c:v>
                </c:pt>
                <c:pt idx="2">
                  <c:v>monitored</c:v>
                </c:pt>
                <c:pt idx="3">
                  <c:v>punished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AC4-4598-AE34-A6513CBB09C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גיליון1!$B$1</c:f>
              <c:strCache>
                <c:ptCount val="1"/>
                <c:pt idx="0">
                  <c:v>COMPLAINTS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04D-4966-92C5-6F90EFC3321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04D-4966-92C5-6F90EFC3321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04D-4966-92C5-6F90EFC3321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104D-4966-92C5-6F90EFC33218}"/>
              </c:ext>
            </c:extLst>
          </c:dPt>
          <c:dLbls>
            <c:dLbl>
              <c:idx val="0"/>
              <c:layout>
                <c:manualLayout>
                  <c:x val="0.23853229650257438"/>
                  <c:y val="-0.250210990700748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dirty="0">
                        <a:solidFill>
                          <a:schemeClr val="bg1"/>
                        </a:solidFill>
                      </a:rPr>
                      <a:t>Closed 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23874430618822"/>
                      <c:h val="0.28145388378660929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104D-4966-92C5-6F90EFC33218}"/>
                </c:ext>
              </c:extLst>
            </c:dLbl>
            <c:dLbl>
              <c:idx val="1"/>
              <c:layout>
                <c:manualLayout>
                  <c:x val="0.10379260957238773"/>
                  <c:y val="1.55384343205340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dirty="0">
                        <a:solidFill>
                          <a:schemeClr val="bg1"/>
                        </a:solidFill>
                      </a:rPr>
                      <a:t>Cancelled 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82649844461725"/>
                      <c:h val="0.41558837056311343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104D-4966-92C5-6F90EFC33218}"/>
                </c:ext>
              </c:extLst>
            </c:dLbl>
            <c:dLbl>
              <c:idx val="2"/>
              <c:layout>
                <c:manualLayout>
                  <c:x val="-0.20528229103870063"/>
                  <c:y val="-9.94451966183739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DC08D7-78C1-496A-A5FB-59B9978E7106}" type="CATEGORYNAME">
                      <a:rPr lang="en-US" sz="1400" smtClean="0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</a:defRPr>
                      </a:pPr>
                      <a:t>[NOM DE CATÉGORIE]</a:t>
                    </a:fld>
                    <a:endParaRPr lang="en-US" sz="140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 sz="1400">
                        <a:solidFill>
                          <a:schemeClr val="tx1"/>
                        </a:solidFill>
                      </a:defRPr>
                    </a:pPr>
                    <a:r>
                      <a:rPr lang="en-US" sz="1400">
                        <a:solidFill>
                          <a:schemeClr val="tx1"/>
                        </a:solidFill>
                      </a:rPr>
                      <a:t>30%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04D-4966-92C5-6F90EFC33218}"/>
                </c:ext>
              </c:extLst>
            </c:dLbl>
            <c:dLbl>
              <c:idx val="3"/>
              <c:layout>
                <c:manualLayout>
                  <c:x val="-0.10553244539313482"/>
                  <c:y val="-0.3076585770380944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spc="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C4C60D7-887C-4061-8EFE-5D2794323421}" type="CATEGORYNAME">
                      <a:rPr lang="en-US" sz="1600" smtClean="0">
                        <a:solidFill>
                          <a:srgbClr val="FF0000"/>
                        </a:solidFill>
                      </a:rPr>
                      <a:pPr>
                        <a:defRPr sz="1600">
                          <a:solidFill>
                            <a:srgbClr val="FF0000"/>
                          </a:solidFill>
                        </a:defRPr>
                      </a:pPr>
                      <a:t>[NOM DE CATÉGORIE]</a:t>
                    </a:fld>
                    <a:endParaRPr lang="en-US" sz="1600" dirty="0">
                      <a:solidFill>
                        <a:srgbClr val="FF0000"/>
                      </a:solidFill>
                    </a:endParaRPr>
                  </a:p>
                  <a:p>
                    <a:pPr>
                      <a:defRPr sz="1600">
                        <a:solidFill>
                          <a:srgbClr val="FF0000"/>
                        </a:solidFill>
                      </a:defRPr>
                    </a:pPr>
                    <a:r>
                      <a:rPr lang="en-US" sz="1600">
                        <a:solidFill>
                          <a:srgbClr val="FF0000"/>
                        </a:solidFill>
                      </a:rPr>
                      <a:t>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spc="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04D-4966-92C5-6F90EFC332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גיליון1!$A$2:$A$5</c:f>
              <c:strCache>
                <c:ptCount val="4"/>
                <c:pt idx="0">
                  <c:v>canclled</c:v>
                </c:pt>
                <c:pt idx="1">
                  <c:v>closed</c:v>
                </c:pt>
                <c:pt idx="2">
                  <c:v>monitored</c:v>
                </c:pt>
                <c:pt idx="3">
                  <c:v>punished</c:v>
                </c:pt>
              </c:strCache>
            </c:strRef>
          </c:cat>
          <c:val>
            <c:numRef>
              <c:f>גיליון1!$B$2:$B$5</c:f>
              <c:numCache>
                <c:formatCode>General</c:formatCode>
                <c:ptCount val="4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04D-4966-92C5-6F90EFC33218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085D6-578F-46E1-84C2-6B3CDF9A9C7B}" type="datetimeFigureOut">
              <a:rPr lang="fr-FR" smtClean="0"/>
              <a:pPr/>
              <a:t>28/01/2022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3471A-FDAD-4803-84C9-1CD83A5A759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7505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53D8D-F9F0-4410-822E-D06212339678}" type="datetimeFigureOut">
              <a:rPr lang="fr-FR" smtClean="0"/>
              <a:pPr/>
              <a:t>28/01/2022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685800"/>
            <a:ext cx="4733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04D19-C6E6-4F5B-8CFF-AB80F05103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37145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4037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92432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2349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08101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2519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24734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41083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0039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8255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8847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263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14976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70484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5118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4429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931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761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9895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83855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704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44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3076" y="2348898"/>
            <a:ext cx="8874840" cy="1620771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66150" y="4284719"/>
            <a:ext cx="7308692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8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5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4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00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28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A6A5-2DFC-4BB3-8062-942262152E51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0A92-A4BC-430C-8E80-34AC484EE037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569718" y="302807"/>
            <a:ext cx="2349222" cy="645157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22050" y="302807"/>
            <a:ext cx="6873651" cy="645157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E704-6163-4743-A722-4C0D3D0A87BF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3F13-B657-4019-B3F8-169AF21F404D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4768" y="4858814"/>
            <a:ext cx="887484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24768" y="3204791"/>
            <a:ext cx="887484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85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5719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857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143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6429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17158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001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2287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30CDD-C143-4381-8467-FCE04C0707B7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22051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07504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B21F-099D-4B77-B114-0E5BC86B296B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2" y="1692535"/>
            <a:ext cx="4613250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2052" y="2397904"/>
            <a:ext cx="4613250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303879" y="1692535"/>
            <a:ext cx="4615062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303879" y="2397904"/>
            <a:ext cx="4615062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1C94-E59E-432F-BFB5-E27DC7B7E988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D415C-8691-49BB-9EF3-D4F1BA24E60A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031F-01D1-4B21-91FB-407E3D2993D7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2054" y="301055"/>
            <a:ext cx="3435013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82137" y="301055"/>
            <a:ext cx="5836804" cy="6453328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2054" y="1582269"/>
            <a:ext cx="3435013" cy="5172114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5524-FEB9-4B90-AF96-BD080A45FE58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6510" y="5292888"/>
            <a:ext cx="6264593" cy="62485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46510" y="675614"/>
            <a:ext cx="6264593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8598" indent="0">
              <a:buNone/>
              <a:defRPr sz="3300"/>
            </a:lvl2pPr>
            <a:lvl3pPr marL="1057196" indent="0">
              <a:buNone/>
              <a:defRPr sz="2800"/>
            </a:lvl3pPr>
            <a:lvl4pPr marL="1585794" indent="0">
              <a:buNone/>
              <a:defRPr sz="2300"/>
            </a:lvl4pPr>
            <a:lvl5pPr marL="2114392" indent="0">
              <a:buNone/>
              <a:defRPr sz="2300"/>
            </a:lvl5pPr>
            <a:lvl6pPr marL="2642991" indent="0">
              <a:buNone/>
              <a:defRPr sz="2300"/>
            </a:lvl6pPr>
            <a:lvl7pPr marL="3171589" indent="0">
              <a:buNone/>
              <a:defRPr sz="2300"/>
            </a:lvl7pPr>
            <a:lvl8pPr marL="3700186" indent="0">
              <a:buNone/>
              <a:defRPr sz="2300"/>
            </a:lvl8pPr>
            <a:lvl9pPr marL="422878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46510" y="5917741"/>
            <a:ext cx="6264593" cy="887398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0D30-C6B1-4843-AA25-2136C526C521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22054" y="302804"/>
            <a:ext cx="9396889" cy="1260211"/>
          </a:xfrm>
          <a:prstGeom prst="rect">
            <a:avLst/>
          </a:prstGeom>
        </p:spPr>
        <p:txBody>
          <a:bodyPr vert="horz" lIns="105719" tIns="52860" rIns="105719" bIns="5286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4" y="1764299"/>
            <a:ext cx="9396889" cy="4990084"/>
          </a:xfrm>
          <a:prstGeom prst="rect">
            <a:avLst/>
          </a:prstGeom>
        </p:spPr>
        <p:txBody>
          <a:bodyPr vert="horz" lIns="105719" tIns="52860" rIns="105719" bIns="5286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22054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7CF37-7C13-4C06-A84F-5C216CA240B2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67342" y="7008176"/>
            <a:ext cx="3306313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82712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1057196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6449" indent="-396449" algn="l" defTabSz="105719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8972" indent="-330374" algn="l" defTabSz="1057196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2149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50093" indent="-264299" algn="l" defTabSz="105719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78692" indent="-264299" algn="l" defTabSz="105719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07290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35887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6448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93083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28598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719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8579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392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42991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171589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018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2878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.png"/><Relationship Id="rId7" Type="http://schemas.openxmlformats.org/officeDocument/2006/relationships/image" Target="../media/image1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10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7.jpeg"/><Relationship Id="rId4" Type="http://schemas.openxmlformats.org/officeDocument/2006/relationships/image" Target="../media/image13.jpeg"/><Relationship Id="rId9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10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sp>
        <p:nvSpPr>
          <p:cNvPr id="9" name="textruta 10"/>
          <p:cNvSpPr txBox="1"/>
          <p:nvPr/>
        </p:nvSpPr>
        <p:spPr>
          <a:xfrm>
            <a:off x="1099725" y="2203517"/>
            <a:ext cx="82509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Dealing with Online Cheating </a:t>
            </a:r>
            <a:endParaRPr lang="sv-SE" sz="4800" b="1" u="sng" dirty="0"/>
          </a:p>
        </p:txBody>
      </p:sp>
      <p:sp>
        <p:nvSpPr>
          <p:cNvPr id="11" name="textruta 11"/>
          <p:cNvSpPr txBox="1"/>
          <p:nvPr/>
        </p:nvSpPr>
        <p:spPr>
          <a:xfrm>
            <a:off x="1692102" y="3258200"/>
            <a:ext cx="6696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b="1" dirty="0"/>
              <a:t>Gilad Ofir</a:t>
            </a:r>
          </a:p>
        </p:txBody>
      </p:sp>
      <p:pic>
        <p:nvPicPr>
          <p:cNvPr id="12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5914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תמונה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391" y="4338660"/>
            <a:ext cx="2700214" cy="96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24849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עם פינות אלכסוניות מעוגלות 1"/>
          <p:cNvSpPr/>
          <p:nvPr/>
        </p:nvSpPr>
        <p:spPr>
          <a:xfrm>
            <a:off x="1948723" y="3302493"/>
            <a:ext cx="6559912" cy="2448272"/>
          </a:xfrm>
          <a:prstGeom prst="round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2903013" y="1303728"/>
            <a:ext cx="49915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/>
              <a:t>THE DILEMA OF ONLINE COMPLAINTS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212382" y="3117474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14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36518" y="3344917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12</a:t>
            </a:r>
            <a:endParaRPr lang="he-IL" b="1" dirty="0">
              <a:solidFill>
                <a:schemeClr val="bg1"/>
              </a:solidFill>
            </a:endParaRPr>
          </a:p>
        </p:txBody>
      </p:sp>
      <p:pic>
        <p:nvPicPr>
          <p:cNvPr id="10" name="Picture 2" descr="Helper4u Maid/bai, Cook/chef - Empty Profile Picture Female Transparent PNG  - 437x462 - Free Download on Nice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222" y="3951887"/>
            <a:ext cx="1248495" cy="131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Download - Empty Profile PNG Image | Transparent PNG Free Download on  Seek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622" y="3925197"/>
            <a:ext cx="1347100" cy="130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משולש שווה שוקיים 2"/>
          <p:cNvSpPr/>
          <p:nvPr/>
        </p:nvSpPr>
        <p:spPr>
          <a:xfrm>
            <a:off x="1332062" y="2651548"/>
            <a:ext cx="7649161" cy="69703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FF0000"/>
              </a:solidFill>
            </a:endParaRPr>
          </a:p>
        </p:txBody>
      </p:sp>
      <p:sp>
        <p:nvSpPr>
          <p:cNvPr id="7" name="חץ שמאלה 6"/>
          <p:cNvSpPr/>
          <p:nvPr/>
        </p:nvSpPr>
        <p:spPr>
          <a:xfrm>
            <a:off x="4184534" y="4698517"/>
            <a:ext cx="1944216" cy="330196"/>
          </a:xfrm>
          <a:prstGeom prst="leftArrow">
            <a:avLst/>
          </a:prstGeom>
          <a:solidFill>
            <a:srgbClr val="D6FE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חץ ימינה 7"/>
          <p:cNvSpPr/>
          <p:nvPr/>
        </p:nvSpPr>
        <p:spPr>
          <a:xfrm>
            <a:off x="4212382" y="4176243"/>
            <a:ext cx="1944216" cy="373431"/>
          </a:xfrm>
          <a:prstGeom prst="rightArrow">
            <a:avLst/>
          </a:prstGeom>
          <a:solidFill>
            <a:srgbClr val="D6FE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TextBox 13"/>
          <p:cNvSpPr txBox="1"/>
          <p:nvPr/>
        </p:nvSpPr>
        <p:spPr>
          <a:xfrm>
            <a:off x="4282220" y="2916535"/>
            <a:ext cx="938274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?</a:t>
            </a:r>
            <a:endParaRPr lang="he-IL" sz="20000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8255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13" grpId="0"/>
      <p:bldP spid="3" grpId="0" animBg="1"/>
      <p:bldP spid="7" grpId="0" animBg="1"/>
      <p:bldP spid="8" grpId="0" animBg="1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22696" y="1666010"/>
            <a:ext cx="83692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</a:p>
          <a:p>
            <a:endParaRPr lang="en-IE" sz="4800" b="1" dirty="0">
              <a:solidFill>
                <a:srgbClr val="FF0000"/>
              </a:solidFill>
            </a:endParaRPr>
          </a:p>
        </p:txBody>
      </p:sp>
      <p:sp>
        <p:nvSpPr>
          <p:cNvPr id="11" name="מלבן 10"/>
          <p:cNvSpPr/>
          <p:nvPr/>
        </p:nvSpPr>
        <p:spPr>
          <a:xfrm>
            <a:off x="-94509" y="1447453"/>
            <a:ext cx="106300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ISSUES WHICH REQUIRED OUR SPECIAL ATTENTION DURING THE LAST 2 YEARS</a:t>
            </a:r>
            <a:endParaRPr lang="he-IL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406401" y="2221417"/>
            <a:ext cx="5857053" cy="345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26365">
              <a:lnSpc>
                <a:spcPts val="1750"/>
              </a:lnSpc>
              <a:spcAft>
                <a:spcPts val="800"/>
              </a:spcAft>
            </a:pPr>
            <a:r>
              <a:rPr lang="en-US" sz="2400" b="1" i="1" u="sng" dirty="0">
                <a:latin typeface="Assistant" panose="00000500000000000000" pitchFamily="50" charset="-79"/>
                <a:ea typeface="Calibri" panose="020F0502020204030204" pitchFamily="34" charset="0"/>
                <a:cs typeface="Arial" panose="020B0604020202020204" pitchFamily="34" charset="0"/>
              </a:rPr>
              <a:t>ONLINE CHEATING - THE REAL PANDEMIC </a:t>
            </a:r>
            <a:endParaRPr lang="en-US" sz="20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0242" name="Picture 2" descr="Helper4u Maid/bai, Cook/chef - Empty Profile Picture Female Transparent PNG  - 437x462 - Free Download on Nice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17" y="3235670"/>
            <a:ext cx="1248495" cy="131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Download - Empty Profile PNG Image | Transparent PNG Free Download on  Seek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362" y="3235670"/>
            <a:ext cx="1347100" cy="130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elper4u Maid/bai, Cook/chef - Empty Profile Picture Female Transparent PNG  - 437x462 - Free Download on Nice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35" y="4664070"/>
            <a:ext cx="1248495" cy="131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Download - Empty Profile PNG Image | Transparent PNG Free Download on  Seek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580" y="4664070"/>
            <a:ext cx="1347100" cy="130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elper4u Maid/bai, Cook/chef - Empty Profile Picture Female Transparent PNG  - 437x462 - Free Download on Nice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668" y="3204567"/>
            <a:ext cx="1248495" cy="131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Download - Empty Profile PNG Image | Transparent PNG Free Download on  Seek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6713" y="3204567"/>
            <a:ext cx="1347100" cy="130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Helper4u Maid/bai, Cook/chef - Empty Profile Picture Female Transparent PNG  - 437x462 - Free Download on Nice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342" y="4644727"/>
            <a:ext cx="1248495" cy="131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Download - Empty Profile PNG Image | Transparent PNG Free Download on  Seek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3387" y="4638127"/>
            <a:ext cx="1347100" cy="130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Helper4u Maid/bai, Cook/chef - Empty Profile Picture Female Transparent PNG  - 437x462 - Free Download on Nice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2869" y="3253476"/>
            <a:ext cx="1248495" cy="131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Download - Empty Profile PNG Image | Transparent PNG Free Download on  Seek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3914" y="3253476"/>
            <a:ext cx="1347100" cy="130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Helper4u Maid/bai, Cook/chef - Empty Profile Picture Female Transparent PNG  - 437x462 - Free Download on Nice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543" y="4621628"/>
            <a:ext cx="1248495" cy="1319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4" descr="Download - Empty Profile PNG Image | Transparent PNG Free Download on  Seek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0588" y="4621628"/>
            <a:ext cx="1347100" cy="130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תמונה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96" y="5071703"/>
            <a:ext cx="1332062" cy="816656"/>
          </a:xfrm>
          <a:prstGeom prst="rect">
            <a:avLst/>
          </a:prstGeom>
        </p:spPr>
      </p:pic>
      <p:pic>
        <p:nvPicPr>
          <p:cNvPr id="32" name="תמונה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8154" y="3571539"/>
            <a:ext cx="1332062" cy="816656"/>
          </a:xfrm>
          <a:prstGeom prst="rect">
            <a:avLst/>
          </a:prstGeom>
        </p:spPr>
      </p:pic>
      <p:pic>
        <p:nvPicPr>
          <p:cNvPr id="35" name="תמונה 3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927" y="3409305"/>
            <a:ext cx="1332062" cy="816656"/>
          </a:xfrm>
          <a:prstGeom prst="rect">
            <a:avLst/>
          </a:prstGeom>
        </p:spPr>
      </p:pic>
      <p:pic>
        <p:nvPicPr>
          <p:cNvPr id="36" name="תמונה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495" y="4860751"/>
            <a:ext cx="1332062" cy="816656"/>
          </a:xfrm>
          <a:prstGeom prst="rect">
            <a:avLst/>
          </a:prstGeom>
        </p:spPr>
      </p:pic>
      <p:pic>
        <p:nvPicPr>
          <p:cNvPr id="37" name="תמונה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1576" y="4872921"/>
            <a:ext cx="1332062" cy="816656"/>
          </a:xfrm>
          <a:prstGeom prst="rect">
            <a:avLst/>
          </a:prstGeom>
        </p:spPr>
      </p:pic>
      <p:sp>
        <p:nvSpPr>
          <p:cNvPr id="38" name="הסבר אליפטי 37"/>
          <p:cNvSpPr/>
          <p:nvPr/>
        </p:nvSpPr>
        <p:spPr>
          <a:xfrm>
            <a:off x="6932407" y="1143742"/>
            <a:ext cx="3067144" cy="2887470"/>
          </a:xfrm>
          <a:prstGeom prst="wedgeEllipseCallout">
            <a:avLst>
              <a:gd name="adj1" fmla="val -59883"/>
              <a:gd name="adj2" fmla="val 335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I swear I wasn’t communicating with my partner, I just went to the toilet</a:t>
            </a:r>
          </a:p>
        </p:txBody>
      </p:sp>
      <p:sp>
        <p:nvSpPr>
          <p:cNvPr id="39" name="הסבר אליפטי 38"/>
          <p:cNvSpPr/>
          <p:nvPr/>
        </p:nvSpPr>
        <p:spPr>
          <a:xfrm>
            <a:off x="313294" y="183959"/>
            <a:ext cx="2802509" cy="2428486"/>
          </a:xfrm>
          <a:prstGeom prst="wedgeEllipseCallout">
            <a:avLst>
              <a:gd name="adj1" fmla="val 37007"/>
              <a:gd name="adj2" fmla="val 716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I talked to myself, saying he must bid 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♠</a:t>
            </a:r>
            <a:r>
              <a:rPr lang="en-US" dirty="0"/>
              <a:t> , it’s not my fault he heard me</a:t>
            </a:r>
          </a:p>
        </p:txBody>
      </p:sp>
    </p:spTree>
    <p:extLst>
      <p:ext uri="{BB962C8B-B14F-4D97-AF65-F5344CB8AC3E}">
        <p14:creationId xmlns:p14="http://schemas.microsoft.com/office/powerpoint/2010/main" val="224948532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25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5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75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5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75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25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75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25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75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3004569" y="1476375"/>
            <a:ext cx="5189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COMPLAINT MANAGEMENT STATISTICS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40374" y="4076623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14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510" y="4304066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12</a:t>
            </a:r>
            <a:endParaRPr lang="he-IL" b="1" dirty="0">
              <a:solidFill>
                <a:schemeClr val="bg1"/>
              </a:solidFill>
            </a:endParaRPr>
          </a:p>
        </p:txBody>
      </p:sp>
      <p:graphicFrame>
        <p:nvGraphicFramePr>
          <p:cNvPr id="19" name="תרשים 18"/>
          <p:cNvGraphicFramePr/>
          <p:nvPr>
            <p:extLst>
              <p:ext uri="{D42A27DB-BD31-4B8C-83A1-F6EECF244321}">
                <p14:modId xmlns:p14="http://schemas.microsoft.com/office/powerpoint/2010/main" val="635448352"/>
              </p:ext>
            </p:extLst>
          </p:nvPr>
        </p:nvGraphicFramePr>
        <p:xfrm>
          <a:off x="1692102" y="2502270"/>
          <a:ext cx="7344816" cy="3603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441411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Graphic spid="19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3004569" y="1476375"/>
            <a:ext cx="5189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COMPLAINT MANAGEMENT STATISTICS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40374" y="4076623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14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510" y="4304066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12</a:t>
            </a:r>
            <a:endParaRPr lang="he-IL" b="1" dirty="0">
              <a:solidFill>
                <a:schemeClr val="bg1"/>
              </a:solidFill>
            </a:endParaRPr>
          </a:p>
        </p:txBody>
      </p:sp>
      <p:graphicFrame>
        <p:nvGraphicFramePr>
          <p:cNvPr id="19" name="תרשים 18"/>
          <p:cNvGraphicFramePr/>
          <p:nvPr>
            <p:extLst>
              <p:ext uri="{D42A27DB-BD31-4B8C-83A1-F6EECF244321}">
                <p14:modId xmlns:p14="http://schemas.microsoft.com/office/powerpoint/2010/main" val="1095345342"/>
              </p:ext>
            </p:extLst>
          </p:nvPr>
        </p:nvGraphicFramePr>
        <p:xfrm>
          <a:off x="900014" y="2502270"/>
          <a:ext cx="8136904" cy="4086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222263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3004569" y="1476375"/>
            <a:ext cx="5189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COMPLAINT MANAGEMENT STATISTICS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40374" y="4076623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14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510" y="4304066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12</a:t>
            </a:r>
            <a:endParaRPr lang="he-IL" b="1" dirty="0">
              <a:solidFill>
                <a:schemeClr val="bg1"/>
              </a:solidFill>
            </a:endParaRPr>
          </a:p>
        </p:txBody>
      </p:sp>
      <p:graphicFrame>
        <p:nvGraphicFramePr>
          <p:cNvPr id="19" name="תרשים 18"/>
          <p:cNvGraphicFramePr/>
          <p:nvPr>
            <p:extLst>
              <p:ext uri="{D42A27DB-BD31-4B8C-83A1-F6EECF244321}">
                <p14:modId xmlns:p14="http://schemas.microsoft.com/office/powerpoint/2010/main" val="3550211337"/>
              </p:ext>
            </p:extLst>
          </p:nvPr>
        </p:nvGraphicFramePr>
        <p:xfrm>
          <a:off x="900014" y="2502270"/>
          <a:ext cx="8784976" cy="4086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244455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3004569" y="1476375"/>
            <a:ext cx="5189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COMPLAINT MANAGEMENT STATISTICS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40374" y="4076623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14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510" y="4304066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12</a:t>
            </a:r>
            <a:endParaRPr lang="he-IL" b="1" dirty="0">
              <a:solidFill>
                <a:schemeClr val="bg1"/>
              </a:solidFill>
            </a:endParaRPr>
          </a:p>
        </p:txBody>
      </p:sp>
      <p:graphicFrame>
        <p:nvGraphicFramePr>
          <p:cNvPr id="19" name="תרשים 18"/>
          <p:cNvGraphicFramePr/>
          <p:nvPr>
            <p:extLst>
              <p:ext uri="{D42A27DB-BD31-4B8C-83A1-F6EECF244321}">
                <p14:modId xmlns:p14="http://schemas.microsoft.com/office/powerpoint/2010/main" val="2537022236"/>
              </p:ext>
            </p:extLst>
          </p:nvPr>
        </p:nvGraphicFramePr>
        <p:xfrm>
          <a:off x="900014" y="2502270"/>
          <a:ext cx="8784976" cy="4086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10021635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3004569" y="1476375"/>
            <a:ext cx="5189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COMPLAINT MANAGEMENT STATISTICS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40374" y="4076623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14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510" y="4304066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12</a:t>
            </a:r>
            <a:endParaRPr lang="he-IL" b="1" dirty="0">
              <a:solidFill>
                <a:schemeClr val="bg1"/>
              </a:solidFill>
            </a:endParaRPr>
          </a:p>
        </p:txBody>
      </p:sp>
      <p:graphicFrame>
        <p:nvGraphicFramePr>
          <p:cNvPr id="19" name="תרשים 18"/>
          <p:cNvGraphicFramePr/>
          <p:nvPr>
            <p:extLst>
              <p:ext uri="{D42A27DB-BD31-4B8C-83A1-F6EECF244321}">
                <p14:modId xmlns:p14="http://schemas.microsoft.com/office/powerpoint/2010/main" val="1904149904"/>
              </p:ext>
            </p:extLst>
          </p:nvPr>
        </p:nvGraphicFramePr>
        <p:xfrm>
          <a:off x="900014" y="2502270"/>
          <a:ext cx="8784976" cy="4086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354258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3004569" y="1476375"/>
            <a:ext cx="5189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COMPLAINT MANAGEMENT STATISTICS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40374" y="4076623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14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510" y="4304066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12</a:t>
            </a:r>
            <a:endParaRPr lang="he-IL" b="1" dirty="0">
              <a:solidFill>
                <a:schemeClr val="bg1"/>
              </a:solidFill>
            </a:endParaRPr>
          </a:p>
        </p:txBody>
      </p:sp>
      <p:graphicFrame>
        <p:nvGraphicFramePr>
          <p:cNvPr id="19" name="תרשים 18"/>
          <p:cNvGraphicFramePr/>
          <p:nvPr>
            <p:extLst>
              <p:ext uri="{D42A27DB-BD31-4B8C-83A1-F6EECF244321}">
                <p14:modId xmlns:p14="http://schemas.microsoft.com/office/powerpoint/2010/main" val="1336932079"/>
              </p:ext>
            </p:extLst>
          </p:nvPr>
        </p:nvGraphicFramePr>
        <p:xfrm>
          <a:off x="900014" y="2502270"/>
          <a:ext cx="8784976" cy="4086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349441" y="6103565"/>
            <a:ext cx="2061846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/>
              <a:t>Mainly warnings</a:t>
            </a:r>
            <a:endParaRPr lang="he-IL"/>
          </a:p>
        </p:txBody>
      </p:sp>
      <p:cxnSp>
        <p:nvCxnSpPr>
          <p:cNvPr id="4" name="מחבר חץ ישר 3"/>
          <p:cNvCxnSpPr>
            <a:endCxn id="2" idx="1"/>
          </p:cNvCxnSpPr>
          <p:nvPr/>
        </p:nvCxnSpPr>
        <p:spPr>
          <a:xfrm>
            <a:off x="6413337" y="5959549"/>
            <a:ext cx="936104" cy="359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164710" y="6319009"/>
            <a:ext cx="184731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187608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AsOne/>
      </p:bldGraphic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3004569" y="1476375"/>
            <a:ext cx="5189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COMPLAINT MANAGEMENT STATISTICS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40374" y="4076623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14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510" y="4304066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12</a:t>
            </a:r>
            <a:endParaRPr lang="he-IL" b="1" dirty="0">
              <a:solidFill>
                <a:schemeClr val="bg1"/>
              </a:solidFill>
            </a:endParaRPr>
          </a:p>
        </p:txBody>
      </p:sp>
      <p:graphicFrame>
        <p:nvGraphicFramePr>
          <p:cNvPr id="19" name="תרשים 18"/>
          <p:cNvGraphicFramePr/>
          <p:nvPr>
            <p:extLst>
              <p:ext uri="{D42A27DB-BD31-4B8C-83A1-F6EECF244321}">
                <p14:modId xmlns:p14="http://schemas.microsoft.com/office/powerpoint/2010/main" val="2411195349"/>
              </p:ext>
            </p:extLst>
          </p:nvPr>
        </p:nvGraphicFramePr>
        <p:xfrm>
          <a:off x="-813105" y="1938040"/>
          <a:ext cx="6408712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508526" y="2988543"/>
            <a:ext cx="2300630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/>
              <a:t>10</a:t>
            </a:r>
            <a:r>
              <a:rPr lang="en-US" sz="2400" dirty="0"/>
              <a:t> - Suspensions</a:t>
            </a:r>
            <a:endParaRPr lang="he-IL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595607" y="3677770"/>
            <a:ext cx="4232890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/>
              <a:t>5 </a:t>
            </a:r>
            <a:r>
              <a:rPr lang="en-US" sz="2400" dirty="0"/>
              <a:t>- Suspensions + Achievements </a:t>
            </a:r>
          </a:p>
          <a:p>
            <a:r>
              <a:rPr lang="en-US" sz="2400" dirty="0"/>
              <a:t>      cancellations</a:t>
            </a:r>
            <a:endParaRPr lang="he-I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377109" y="4904230"/>
            <a:ext cx="390049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/>
              <a:t>3</a:t>
            </a:r>
            <a:r>
              <a:rPr lang="en-US" sz="2400" dirty="0"/>
              <a:t> – Handled by the IBF’s court</a:t>
            </a:r>
            <a:endParaRPr lang="he-IL" sz="2400" dirty="0"/>
          </a:p>
        </p:txBody>
      </p:sp>
      <p:cxnSp>
        <p:nvCxnSpPr>
          <p:cNvPr id="4" name="מחבר חץ ישר 3"/>
          <p:cNvCxnSpPr/>
          <p:nvPr/>
        </p:nvCxnSpPr>
        <p:spPr>
          <a:xfrm flipV="1">
            <a:off x="3348286" y="3450210"/>
            <a:ext cx="1872208" cy="5039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חץ ישר 15"/>
          <p:cNvCxnSpPr/>
          <p:nvPr/>
        </p:nvCxnSpPr>
        <p:spPr>
          <a:xfrm>
            <a:off x="3348286" y="4014762"/>
            <a:ext cx="2016224" cy="584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/>
          <p:nvPr/>
        </p:nvCxnSpPr>
        <p:spPr>
          <a:xfrm>
            <a:off x="3204270" y="4043998"/>
            <a:ext cx="2016224" cy="850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99099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AsOne/>
      </p:bldGraphic>
      <p:bldP spid="2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4" descr="Download - Empty Profile PNG Image | Transparent PNG Free Download on  Seek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326" y="2809983"/>
            <a:ext cx="1347100" cy="1302744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Download - Empty Profile PNG Image | Transparent PNG Free Download on  Seek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578" y="2802015"/>
            <a:ext cx="1347100" cy="1302744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מלבן 30"/>
          <p:cNvSpPr/>
          <p:nvPr/>
        </p:nvSpPr>
        <p:spPr>
          <a:xfrm>
            <a:off x="3008283" y="1264424"/>
            <a:ext cx="4491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/>
              <a:t>TO PUBLISH OR NOT TO PUBLISH?</a:t>
            </a:r>
            <a:endParaRPr lang="en-US" sz="2400" dirty="0"/>
          </a:p>
        </p:txBody>
      </p:sp>
      <p:pic>
        <p:nvPicPr>
          <p:cNvPr id="10242" name="Picture 2" descr="Hom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27" y="4860751"/>
            <a:ext cx="1809750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176 photos et images de Bridge Card Game - Getty Image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9670" y="5162245"/>
            <a:ext cx="1635132" cy="163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81 Bridge ideas | bridge game, bridge, bridge car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802" y="5757570"/>
            <a:ext cx="1724945" cy="116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8" name="Picture 8" descr="Bridge Playing Cards Clipart - Clipart Sugges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9934" y="5380580"/>
            <a:ext cx="1563221" cy="1251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om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859" y="5437809"/>
            <a:ext cx="1809750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מלבן 1"/>
          <p:cNvSpPr/>
          <p:nvPr/>
        </p:nvSpPr>
        <p:spPr>
          <a:xfrm>
            <a:off x="3769740" y="1917267"/>
            <a:ext cx="29681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Publish anonymously?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0454094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2489174" y="1646311"/>
            <a:ext cx="5857053" cy="345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26365">
              <a:lnSpc>
                <a:spcPts val="1750"/>
              </a:lnSpc>
              <a:spcAft>
                <a:spcPts val="800"/>
              </a:spcAft>
            </a:pPr>
            <a:r>
              <a:rPr lang="en-US" sz="2400" b="1" i="1" u="sng" dirty="0">
                <a:latin typeface="Assistant" panose="00000500000000000000" pitchFamily="50" charset="-79"/>
                <a:ea typeface="Calibri" panose="020F0502020204030204" pitchFamily="34" charset="0"/>
                <a:cs typeface="Arial" panose="020B0604020202020204" pitchFamily="34" charset="0"/>
              </a:rPr>
              <a:t>ONLINE CHEATING - THE REAL PANDEMIC </a:t>
            </a:r>
            <a:endParaRPr lang="en-US" sz="20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תמונה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427" y="3086136"/>
            <a:ext cx="1098413" cy="1098413"/>
          </a:xfrm>
          <a:prstGeom prst="rect">
            <a:avLst/>
          </a:prstGeom>
        </p:spPr>
      </p:pic>
      <p:pic>
        <p:nvPicPr>
          <p:cNvPr id="10" name="תמונה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121" y="3614860"/>
            <a:ext cx="1377778" cy="1269841"/>
          </a:xfrm>
          <a:prstGeom prst="rect">
            <a:avLst/>
          </a:prstGeom>
        </p:spPr>
      </p:pic>
      <p:pic>
        <p:nvPicPr>
          <p:cNvPr id="14" name="תמונה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377" y="3713786"/>
            <a:ext cx="1182338" cy="1170915"/>
          </a:xfrm>
          <a:prstGeom prst="rect">
            <a:avLst/>
          </a:prstGeom>
        </p:spPr>
      </p:pic>
      <p:pic>
        <p:nvPicPr>
          <p:cNvPr id="15" name="תמונה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5656" y="3060551"/>
            <a:ext cx="1098413" cy="1098413"/>
          </a:xfrm>
          <a:prstGeom prst="rect">
            <a:avLst/>
          </a:prstGeom>
        </p:spPr>
      </p:pic>
      <p:pic>
        <p:nvPicPr>
          <p:cNvPr id="16" name="תמונה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731" y="3713786"/>
            <a:ext cx="1182338" cy="1170915"/>
          </a:xfrm>
          <a:prstGeom prst="rect">
            <a:avLst/>
          </a:prstGeom>
        </p:spPr>
      </p:pic>
      <p:pic>
        <p:nvPicPr>
          <p:cNvPr id="17" name="תמונה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2191" y="3086136"/>
            <a:ext cx="1098413" cy="1098413"/>
          </a:xfrm>
          <a:prstGeom prst="rect">
            <a:avLst/>
          </a:prstGeom>
        </p:spPr>
      </p:pic>
      <p:pic>
        <p:nvPicPr>
          <p:cNvPr id="18" name="תמונה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2561" y="3112380"/>
            <a:ext cx="1098413" cy="1098413"/>
          </a:xfrm>
          <a:prstGeom prst="rect">
            <a:avLst/>
          </a:prstGeom>
        </p:spPr>
      </p:pic>
      <p:pic>
        <p:nvPicPr>
          <p:cNvPr id="19" name="תמונה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266" y="3749239"/>
            <a:ext cx="1182338" cy="1170915"/>
          </a:xfrm>
          <a:prstGeom prst="rect">
            <a:avLst/>
          </a:prstGeom>
        </p:spPr>
      </p:pic>
      <p:pic>
        <p:nvPicPr>
          <p:cNvPr id="20" name="תמונה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636" y="3747045"/>
            <a:ext cx="1182338" cy="117091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151141" y="4810950"/>
            <a:ext cx="2312813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2400" i="1" dirty="0"/>
              <a:t>Couples living &amp;</a:t>
            </a:r>
          </a:p>
          <a:p>
            <a:pPr algn="ctr"/>
            <a:r>
              <a:rPr lang="en-US" sz="2400" i="1" dirty="0"/>
              <a:t>playing together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3841483" y="4817256"/>
            <a:ext cx="1735795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2400" i="1" dirty="0"/>
              <a:t>Thinking too</a:t>
            </a:r>
          </a:p>
          <a:p>
            <a:pPr algn="ctr"/>
            <a:r>
              <a:rPr lang="en-US" sz="2400" i="1" dirty="0"/>
              <a:t>long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6121566" y="4847652"/>
            <a:ext cx="1225014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2400" i="1" dirty="0"/>
              <a:t>Strange </a:t>
            </a:r>
          </a:p>
          <a:p>
            <a:pPr algn="ctr"/>
            <a:r>
              <a:rPr lang="en-US" sz="2400" i="1" dirty="0"/>
              <a:t>bidding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8302739" y="4847652"/>
            <a:ext cx="1207382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en-US" sz="2400" i="1" dirty="0"/>
              <a:t>Unusual</a:t>
            </a:r>
          </a:p>
          <a:p>
            <a:pPr algn="ctr"/>
            <a:r>
              <a:rPr lang="en-US" sz="2400" i="1" dirty="0"/>
              <a:t>Play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91391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1" grpId="0"/>
      <p:bldP spid="22" grpId="0"/>
      <p:bldP spid="23" grpId="0"/>
      <p:bldP spid="2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מלבן 30"/>
          <p:cNvSpPr/>
          <p:nvPr/>
        </p:nvSpPr>
        <p:spPr>
          <a:xfrm>
            <a:off x="4105577" y="1322034"/>
            <a:ext cx="2229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dirty="0"/>
              <a:t>TO SUMMARIZE</a:t>
            </a:r>
            <a:endParaRPr lang="en-US" sz="2400" dirty="0"/>
          </a:p>
        </p:txBody>
      </p:sp>
      <p:pic>
        <p:nvPicPr>
          <p:cNvPr id="17" name="Picture 4" descr="Download - Empty Profile PNG Image | Transparent PNG Free Download on  Seek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3853" y="2139380"/>
            <a:ext cx="1347100" cy="130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Download - Empty Profile PNG Image | Transparent PNG Free Download on  Seek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411" y="2121644"/>
            <a:ext cx="1347100" cy="130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חץ שמאלה 18"/>
          <p:cNvSpPr/>
          <p:nvPr/>
        </p:nvSpPr>
        <p:spPr>
          <a:xfrm>
            <a:off x="4947362" y="2932153"/>
            <a:ext cx="864096" cy="330196"/>
          </a:xfrm>
          <a:prstGeom prst="leftArrow">
            <a:avLst/>
          </a:prstGeom>
          <a:solidFill>
            <a:srgbClr val="D6FE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חץ ימינה 19"/>
          <p:cNvSpPr/>
          <p:nvPr/>
        </p:nvSpPr>
        <p:spPr>
          <a:xfrm>
            <a:off x="4975210" y="2409879"/>
            <a:ext cx="864096" cy="373431"/>
          </a:xfrm>
          <a:prstGeom prst="rightArrow">
            <a:avLst/>
          </a:prstGeom>
          <a:solidFill>
            <a:srgbClr val="D6FE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22" name="Picture 2" descr="Jenkins Township Planning Commission | Welcome to Jenkins Township!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103" y="4050568"/>
            <a:ext cx="3905250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Department Rules &amp;amp; Regulation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440" y="5638497"/>
            <a:ext cx="2341211" cy="1223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תמונה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244" y="3271145"/>
            <a:ext cx="2213660" cy="28466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תמונה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219" y="5350373"/>
            <a:ext cx="1515132" cy="1799720"/>
          </a:xfrm>
          <a:prstGeom prst="rect">
            <a:avLst/>
          </a:prstGeom>
        </p:spPr>
      </p:pic>
      <p:pic>
        <p:nvPicPr>
          <p:cNvPr id="30" name="Picture 4" descr="בחודש 1/18 בית משפט הכתיב... - שירה קופמן - עורכת דין ומגשרת | Facebook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014" y="3651874"/>
            <a:ext cx="1409557" cy="1441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74516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מלבן 30"/>
          <p:cNvSpPr/>
          <p:nvPr/>
        </p:nvSpPr>
        <p:spPr>
          <a:xfrm>
            <a:off x="3892669" y="1530392"/>
            <a:ext cx="29115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sng" dirty="0"/>
              <a:t>TO SUMMARIZE</a:t>
            </a:r>
            <a:endParaRPr lang="en-US" sz="3200" dirty="0"/>
          </a:p>
        </p:txBody>
      </p:sp>
      <p:sp>
        <p:nvSpPr>
          <p:cNvPr id="2" name="מלבן 1"/>
          <p:cNvSpPr/>
          <p:nvPr/>
        </p:nvSpPr>
        <p:spPr>
          <a:xfrm>
            <a:off x="278451" y="2484487"/>
            <a:ext cx="652621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The majority of players are trustworthy, and cheaters </a:t>
            </a:r>
          </a:p>
          <a:p>
            <a:r>
              <a:rPr lang="en-US" sz="3600" b="1" dirty="0"/>
              <a:t>are far and few between.</a:t>
            </a:r>
            <a:endParaRPr lang="he-IL" sz="3200" b="1" dirty="0"/>
          </a:p>
        </p:txBody>
      </p:sp>
      <p:sp>
        <p:nvSpPr>
          <p:cNvPr id="7" name="AutoShape 2" descr="Thinking, face Free Icon of Noto Emoji Smiley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11274" name="Picture 10" descr="Man person thinking icon Royalty Free Vector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670" y="3128224"/>
            <a:ext cx="2328615" cy="2870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מלבן 11"/>
          <p:cNvSpPr/>
          <p:nvPr/>
        </p:nvSpPr>
        <p:spPr>
          <a:xfrm>
            <a:off x="238491" y="4716735"/>
            <a:ext cx="409881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We will not let them</a:t>
            </a:r>
          </a:p>
          <a:p>
            <a:r>
              <a:rPr lang="en-US" sz="3600" b="1" dirty="0"/>
              <a:t> spoil our game!</a:t>
            </a:r>
            <a:endParaRPr lang="he-IL" sz="3200" b="1" dirty="0"/>
          </a:p>
        </p:txBody>
      </p:sp>
    </p:spTree>
    <p:extLst>
      <p:ext uri="{BB962C8B-B14F-4D97-AF65-F5344CB8AC3E}">
        <p14:creationId xmlns:p14="http://schemas.microsoft.com/office/powerpoint/2010/main" val="3733972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מלבן 9"/>
          <p:cNvSpPr/>
          <p:nvPr/>
        </p:nvSpPr>
        <p:spPr>
          <a:xfrm>
            <a:off x="3572986" y="1402523"/>
            <a:ext cx="3558346" cy="345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26365">
              <a:lnSpc>
                <a:spcPts val="1750"/>
              </a:lnSpc>
              <a:spcAft>
                <a:spcPts val="800"/>
              </a:spcAft>
            </a:pPr>
            <a:r>
              <a:rPr lang="en-US" sz="2400" b="1" i="1" u="sng" dirty="0">
                <a:latin typeface="Assistant" panose="00000500000000000000" pitchFamily="50" charset="-79"/>
                <a:ea typeface="Calibri" panose="020F0502020204030204" pitchFamily="34" charset="0"/>
                <a:cs typeface="Arial" panose="020B0604020202020204" pitchFamily="34" charset="0"/>
              </a:rPr>
              <a:t> FAIR PLAY - STATISTICS</a:t>
            </a:r>
            <a:endParaRPr lang="en-US" sz="20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טבלה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205662"/>
              </p:ext>
            </p:extLst>
          </p:nvPr>
        </p:nvGraphicFramePr>
        <p:xfrm>
          <a:off x="856489" y="2000568"/>
          <a:ext cx="8750670" cy="11887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16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6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REMARKS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COMPLAINT</a:t>
                      </a:r>
                      <a:r>
                        <a:rPr lang="en-US" baseline="0" dirty="0"/>
                        <a:t>S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YEAR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Fair</a:t>
                      </a:r>
                      <a:r>
                        <a:rPr lang="en-US" baseline="0" dirty="0"/>
                        <a:t> Play system was launched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33* (22)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2016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4684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מלבן 11"/>
          <p:cNvSpPr/>
          <p:nvPr/>
        </p:nvSpPr>
        <p:spPr>
          <a:xfrm>
            <a:off x="3572986" y="1402523"/>
            <a:ext cx="3558346" cy="345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26365">
              <a:lnSpc>
                <a:spcPts val="1750"/>
              </a:lnSpc>
              <a:spcAft>
                <a:spcPts val="800"/>
              </a:spcAft>
            </a:pPr>
            <a:r>
              <a:rPr lang="en-US" sz="2400" b="1" i="1" u="sng" dirty="0">
                <a:latin typeface="Assistant" panose="00000500000000000000" pitchFamily="50" charset="-79"/>
                <a:ea typeface="Calibri" panose="020F0502020204030204" pitchFamily="34" charset="0"/>
                <a:cs typeface="Arial" panose="020B0604020202020204" pitchFamily="34" charset="0"/>
              </a:rPr>
              <a:t> FAIR PLAY - STATISTICS</a:t>
            </a:r>
            <a:endParaRPr lang="en-US" sz="20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טבלה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68028"/>
              </p:ext>
            </p:extLst>
          </p:nvPr>
        </p:nvGraphicFramePr>
        <p:xfrm>
          <a:off x="856489" y="2000568"/>
          <a:ext cx="8750670" cy="2468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16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6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REMARKS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COMPLAINT</a:t>
                      </a:r>
                      <a:r>
                        <a:rPr lang="en-US" baseline="0" dirty="0"/>
                        <a:t>S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YEAR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Fair</a:t>
                      </a:r>
                      <a:r>
                        <a:rPr lang="en-US" baseline="0" dirty="0"/>
                        <a:t> Play system was launched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33* (22)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2016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17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2017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15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2018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24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2019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25435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3572986" y="1402523"/>
            <a:ext cx="3558346" cy="345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26365">
              <a:lnSpc>
                <a:spcPts val="1750"/>
              </a:lnSpc>
              <a:spcAft>
                <a:spcPts val="800"/>
              </a:spcAft>
            </a:pPr>
            <a:r>
              <a:rPr lang="en-US" sz="2400" b="1" i="1" u="sng" dirty="0">
                <a:latin typeface="Assistant" panose="00000500000000000000" pitchFamily="50" charset="-79"/>
                <a:ea typeface="Calibri" panose="020F0502020204030204" pitchFamily="34" charset="0"/>
                <a:cs typeface="Arial" panose="020B0604020202020204" pitchFamily="34" charset="0"/>
              </a:rPr>
              <a:t> FAIR PLAY - STATISTICS</a:t>
            </a:r>
            <a:endParaRPr lang="en-US" sz="20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066860"/>
              </p:ext>
            </p:extLst>
          </p:nvPr>
        </p:nvGraphicFramePr>
        <p:xfrm>
          <a:off x="856489" y="2000568"/>
          <a:ext cx="8750670" cy="2895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16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6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REMARKS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COMPLAINT</a:t>
                      </a:r>
                      <a:r>
                        <a:rPr lang="en-US" baseline="0" dirty="0"/>
                        <a:t>S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YEAR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Fair</a:t>
                      </a:r>
                      <a:r>
                        <a:rPr lang="en-US" baseline="0" dirty="0"/>
                        <a:t> Play system was launched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33* (22)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2016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17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2017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15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2018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24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2019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Covid</a:t>
                      </a:r>
                      <a:r>
                        <a:rPr lang="en-US" baseline="0" dirty="0"/>
                        <a:t> year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98</a:t>
                      </a:r>
                      <a:endParaRPr lang="he-I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2020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מלבן 3"/>
          <p:cNvSpPr/>
          <p:nvPr/>
        </p:nvSpPr>
        <p:spPr>
          <a:xfrm>
            <a:off x="3346151" y="4996829"/>
            <a:ext cx="35275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i="0" kern="120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Lynchternet</a:t>
            </a:r>
            <a:endParaRPr lang="he-IL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567342" y="7008176"/>
            <a:ext cx="3306313" cy="402568"/>
          </a:xfrm>
        </p:spPr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1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482712" y="7008176"/>
            <a:ext cx="2436230" cy="402568"/>
          </a:xfrm>
        </p:spPr>
        <p:txBody>
          <a:bodyPr/>
          <a:lstStyle/>
          <a:p>
            <a:fld id="{911C17F8-1C34-464A-88FF-AB39F9B875E0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3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4" name="תמונה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285" y="6218314"/>
            <a:ext cx="1767798" cy="1325849"/>
          </a:xfrm>
          <a:prstGeom prst="rect">
            <a:avLst/>
          </a:prstGeom>
        </p:spPr>
      </p:pic>
      <p:pic>
        <p:nvPicPr>
          <p:cNvPr id="15" name="תמונה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91" y="6196713"/>
            <a:ext cx="1767798" cy="1325849"/>
          </a:xfrm>
          <a:prstGeom prst="rect">
            <a:avLst/>
          </a:prstGeom>
        </p:spPr>
      </p:pic>
      <p:pic>
        <p:nvPicPr>
          <p:cNvPr id="16" name="תמונה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52" y="6175112"/>
            <a:ext cx="1767798" cy="1325849"/>
          </a:xfrm>
          <a:prstGeom prst="rect">
            <a:avLst/>
          </a:prstGeom>
        </p:spPr>
      </p:pic>
      <p:pic>
        <p:nvPicPr>
          <p:cNvPr id="17" name="תמונה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599" y="6253371"/>
            <a:ext cx="1767798" cy="1325849"/>
          </a:xfrm>
          <a:prstGeom prst="rect">
            <a:avLst/>
          </a:prstGeom>
        </p:spPr>
      </p:pic>
      <p:pic>
        <p:nvPicPr>
          <p:cNvPr id="18" name="תמונה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2751" y="6341752"/>
            <a:ext cx="1767798" cy="1325849"/>
          </a:xfrm>
          <a:prstGeom prst="rect">
            <a:avLst/>
          </a:prstGeom>
        </p:spPr>
      </p:pic>
      <p:pic>
        <p:nvPicPr>
          <p:cNvPr id="19" name="תמונה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472" y="6253371"/>
            <a:ext cx="1767798" cy="1325849"/>
          </a:xfrm>
          <a:prstGeom prst="rect">
            <a:avLst/>
          </a:prstGeom>
        </p:spPr>
      </p:pic>
      <p:pic>
        <p:nvPicPr>
          <p:cNvPr id="20" name="תמונה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513" y="6237870"/>
            <a:ext cx="1767798" cy="132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665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2380387" y="1783939"/>
            <a:ext cx="539218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26365">
              <a:lnSpc>
                <a:spcPts val="1750"/>
              </a:lnSpc>
              <a:spcAft>
                <a:spcPts val="800"/>
              </a:spcAft>
            </a:pPr>
            <a:r>
              <a:rPr lang="en-US" sz="2400" b="1" u="sng" dirty="0">
                <a:latin typeface="Assistant" panose="00000500000000000000" pitchFamily="50" charset="-79"/>
                <a:ea typeface="Calibri" panose="020F0502020204030204" pitchFamily="34" charset="0"/>
                <a:cs typeface="Arial" panose="020B0604020202020204" pitchFamily="34" charset="0"/>
              </a:rPr>
              <a:t>FIRST ONLINE FESTIVAL – STATISTICS </a:t>
            </a:r>
            <a:endParaRPr lang="en-US" sz="20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תרשים 11"/>
          <p:cNvGraphicFramePr/>
          <p:nvPr/>
        </p:nvGraphicFramePr>
        <p:xfrm>
          <a:off x="2196158" y="2769328"/>
          <a:ext cx="5760640" cy="2889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140374" y="4076623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14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64510" y="4304066"/>
            <a:ext cx="470000" cy="43088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12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14" name="מלבן 13"/>
          <p:cNvSpPr/>
          <p:nvPr/>
        </p:nvSpPr>
        <p:spPr>
          <a:xfrm>
            <a:off x="3266206" y="6269691"/>
            <a:ext cx="38919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“We think they are cheating”</a:t>
            </a:r>
            <a:endParaRPr lang="he-IL" b="1" dirty="0">
              <a:solidFill>
                <a:srgbClr val="FF0000"/>
              </a:solidFill>
            </a:endParaRPr>
          </a:p>
        </p:txBody>
      </p:sp>
      <p:sp>
        <p:nvSpPr>
          <p:cNvPr id="16" name="חץ למטה 15"/>
          <p:cNvSpPr/>
          <p:nvPr/>
        </p:nvSpPr>
        <p:spPr>
          <a:xfrm>
            <a:off x="4608426" y="5473869"/>
            <a:ext cx="936104" cy="7608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12646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Graphic spid="12" grpId="0">
        <p:bldAsOne/>
      </p:bldGraphic>
      <p:bldP spid="13" grpId="0"/>
      <p:bldP spid="15" grpId="0"/>
      <p:bldP spid="14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מלבן 9"/>
          <p:cNvSpPr/>
          <p:nvPr/>
        </p:nvSpPr>
        <p:spPr>
          <a:xfrm>
            <a:off x="3572986" y="1402523"/>
            <a:ext cx="3558346" cy="3457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126365">
              <a:lnSpc>
                <a:spcPts val="1750"/>
              </a:lnSpc>
              <a:spcAft>
                <a:spcPts val="800"/>
              </a:spcAft>
            </a:pPr>
            <a:r>
              <a:rPr lang="en-US" sz="2400" b="1" i="1" u="sng" dirty="0">
                <a:latin typeface="Assistant" panose="00000500000000000000" pitchFamily="50" charset="-79"/>
                <a:ea typeface="Calibri" panose="020F0502020204030204" pitchFamily="34" charset="0"/>
                <a:cs typeface="Arial" panose="020B0604020202020204" pitchFamily="34" charset="0"/>
              </a:rPr>
              <a:t> FAIR PLAY - STATISTICS</a:t>
            </a:r>
            <a:endParaRPr lang="en-US" sz="20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טבלה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132444"/>
              </p:ext>
            </p:extLst>
          </p:nvPr>
        </p:nvGraphicFramePr>
        <p:xfrm>
          <a:off x="856489" y="2000568"/>
          <a:ext cx="8750670" cy="33223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16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6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6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REMARKS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COMPLAINT</a:t>
                      </a:r>
                      <a:r>
                        <a:rPr lang="en-US" baseline="0" dirty="0"/>
                        <a:t>S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YEAR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Fair-</a:t>
                      </a:r>
                      <a:r>
                        <a:rPr lang="en-US" baseline="0" dirty="0"/>
                        <a:t>Play system launched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33* (22)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2016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17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2017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15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2018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24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2019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Covid</a:t>
                      </a:r>
                      <a:r>
                        <a:rPr lang="en-US" baseline="0" dirty="0"/>
                        <a:t> year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98</a:t>
                      </a:r>
                      <a:endParaRPr lang="he-IL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2020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Hybrid year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36</a:t>
                      </a:r>
                      <a:endParaRPr lang="he-IL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/>
                        <a:t>2021</a:t>
                      </a:r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498465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22696" y="1666010"/>
            <a:ext cx="83692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4800" b="1" dirty="0"/>
              <a:t> </a:t>
            </a:r>
          </a:p>
          <a:p>
            <a:endParaRPr lang="en-IE" sz="4800" b="1" dirty="0">
              <a:solidFill>
                <a:srgbClr val="FF0000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1022696" y="1380407"/>
            <a:ext cx="80833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HOW DID WE DEAL WITH THIS NEW LYNCHTERNET EPIDEMIC?</a:t>
            </a:r>
            <a:endParaRPr lang="en-US" sz="2400" dirty="0"/>
          </a:p>
        </p:txBody>
      </p:sp>
      <p:sp>
        <p:nvSpPr>
          <p:cNvPr id="32" name="TextBox 31"/>
          <p:cNvSpPr txBox="1"/>
          <p:nvPr/>
        </p:nvSpPr>
        <p:spPr>
          <a:xfrm>
            <a:off x="3425678" y="3894559"/>
            <a:ext cx="3294172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1">
            <a:spAutoFit/>
          </a:bodyPr>
          <a:lstStyle/>
          <a:p>
            <a:pPr algn="ctr"/>
            <a:r>
              <a:rPr lang="en-US" sz="2400" i="1" dirty="0"/>
              <a:t>Special Ethics Committee</a:t>
            </a:r>
            <a:endParaRPr lang="en-US" sz="2400" dirty="0"/>
          </a:p>
        </p:txBody>
      </p:sp>
      <p:pic>
        <p:nvPicPr>
          <p:cNvPr id="18434" name="Picture 2" descr="Jenkins Township Planning Commission | Welcome to Jenkins Township!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503" y="2701383"/>
            <a:ext cx="3905250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6" name="Picture 4" descr="בחודש 1/18 בית משפט הכתיב... - שירה קופמן - עורכת דין ומגשרת | Faceboo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967" y="1866406"/>
            <a:ext cx="1409557" cy="1441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7538710" y="3256330"/>
            <a:ext cx="1931939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1">
            <a:spAutoFit/>
          </a:bodyPr>
          <a:lstStyle/>
          <a:p>
            <a:pPr algn="ctr"/>
            <a:r>
              <a:rPr lang="en-US" sz="2400" i="1" dirty="0"/>
              <a:t>Appeals Court</a:t>
            </a:r>
            <a:endParaRPr lang="en-US" sz="2400" dirty="0"/>
          </a:p>
        </p:txBody>
      </p:sp>
      <p:pic>
        <p:nvPicPr>
          <p:cNvPr id="18440" name="Picture 8" descr="Department Rules &amp;amp; Regulation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7967" y="5496672"/>
            <a:ext cx="2341211" cy="1223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/>
          <p:cNvSpPr txBox="1"/>
          <p:nvPr/>
        </p:nvSpPr>
        <p:spPr>
          <a:xfrm>
            <a:off x="7596758" y="6546511"/>
            <a:ext cx="2662332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1">
            <a:spAutoFit/>
          </a:bodyPr>
          <a:lstStyle/>
          <a:p>
            <a:pPr algn="ctr"/>
            <a:r>
              <a:rPr lang="en-US" sz="2400" i="1" dirty="0"/>
              <a:t>Rules &amp; Regulations</a:t>
            </a:r>
            <a:endParaRPr lang="en-US" sz="2400" dirty="0"/>
          </a:p>
        </p:txBody>
      </p:sp>
      <p:pic>
        <p:nvPicPr>
          <p:cNvPr id="7" name="תמונה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665" y="2412479"/>
            <a:ext cx="2213660" cy="28466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9" name="TextBox 38"/>
          <p:cNvSpPr txBox="1"/>
          <p:nvPr/>
        </p:nvSpPr>
        <p:spPr>
          <a:xfrm>
            <a:off x="660473" y="5259155"/>
            <a:ext cx="1706044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1">
            <a:spAutoFit/>
          </a:bodyPr>
          <a:lstStyle/>
          <a:p>
            <a:pPr algn="ctr"/>
            <a:r>
              <a:rPr lang="en-US" sz="2400" i="1" dirty="0"/>
              <a:t>Online Form</a:t>
            </a:r>
            <a:endParaRPr lang="en-US" sz="2400" dirty="0"/>
          </a:p>
        </p:txBody>
      </p:sp>
      <p:pic>
        <p:nvPicPr>
          <p:cNvPr id="10" name="תמונה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461" y="4569240"/>
            <a:ext cx="1515132" cy="179972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029089" y="6382246"/>
            <a:ext cx="1509837" cy="461665"/>
          </a:xfrm>
          <a:prstGeom prst="rect">
            <a:avLst/>
          </a:prstGeom>
          <a:solidFill>
            <a:schemeClr val="accent2"/>
          </a:solidFill>
        </p:spPr>
        <p:txBody>
          <a:bodyPr wrap="none" rtlCol="1">
            <a:spAutoFit/>
          </a:bodyPr>
          <a:lstStyle/>
          <a:p>
            <a:pPr algn="ctr"/>
            <a:r>
              <a:rPr lang="en-US" sz="2400" i="1" dirty="0"/>
              <a:t>A reviewer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41036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5" grpId="0" animBg="1"/>
      <p:bldP spid="37" grpId="0" animBg="1"/>
      <p:bldP spid="39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1875457" y="1545372"/>
            <a:ext cx="67017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u="sng" dirty="0"/>
              <a:t>PUNITIVE SENTENCING OF THE ETHICS COMMITTEE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277536" y="2395958"/>
            <a:ext cx="9494779" cy="267765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Immediate suspension.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1st offense - up to 6 months from all activities.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A recurring offense, up to 12 months from all activities.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Canceling achievements and Master Points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Prevent both players from playing with each other for an unlimited time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If a player found guilty is a certified TD, he would lose his license.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400" dirty="0"/>
              <a:t>Preventing a player from playing in national teams.</a:t>
            </a:r>
          </a:p>
        </p:txBody>
      </p:sp>
      <p:sp>
        <p:nvSpPr>
          <p:cNvPr id="12" name="מלבן 11"/>
          <p:cNvSpPr/>
          <p:nvPr/>
        </p:nvSpPr>
        <p:spPr>
          <a:xfrm>
            <a:off x="911762" y="5711337"/>
            <a:ext cx="86174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Handling a complaint will </a:t>
            </a:r>
            <a:r>
              <a:rPr lang="en-US" sz="2800" u="sng" dirty="0">
                <a:solidFill>
                  <a:srgbClr val="FF0000"/>
                </a:solidFill>
              </a:rPr>
              <a:t>take not more than 1 month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5112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2" grpId="0"/>
    </p:bldLst>
  </p:timing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EDF0C9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2631</TotalTime>
  <Words>763</Words>
  <Application>Microsoft Macintosh PowerPoint</Application>
  <PresentationFormat>Personnalisé</PresentationFormat>
  <Paragraphs>255</Paragraphs>
  <Slides>21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8" baseType="lpstr">
      <vt:lpstr>Arial</vt:lpstr>
      <vt:lpstr>Arial Black</vt:lpstr>
      <vt:lpstr>Assistant</vt:lpstr>
      <vt:lpstr>Calibri</vt:lpstr>
      <vt:lpstr>Franklin Gothic Demi Cond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Annie</dc:creator>
  <cp:lastModifiedBy>Microsoft Office User</cp:lastModifiedBy>
  <cp:revision>413</cp:revision>
  <dcterms:created xsi:type="dcterms:W3CDTF">2011-12-25T21:19:53Z</dcterms:created>
  <dcterms:modified xsi:type="dcterms:W3CDTF">2022-01-28T07:43:09Z</dcterms:modified>
</cp:coreProperties>
</file>