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9" r:id="rId12"/>
    <p:sldId id="300" r:id="rId13"/>
    <p:sldId id="298" r:id="rId14"/>
    <p:sldId id="301" r:id="rId15"/>
    <p:sldId id="303" r:id="rId16"/>
    <p:sldId id="304" r:id="rId17"/>
  </p:sldIdLst>
  <p:sldSz cx="10440988" cy="7561263"/>
  <p:notesSz cx="6858000" cy="9144000"/>
  <p:defaultTextStyle>
    <a:defPPr>
      <a:defRPr lang="fr-FR"/>
    </a:defPPr>
    <a:lvl1pPr marL="0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28598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5719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58579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14392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642991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171589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70018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22878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AA82A"/>
    <a:srgbClr val="6CEA6C"/>
    <a:srgbClr val="B0D89C"/>
    <a:srgbClr val="72B94F"/>
    <a:srgbClr val="81FFBA"/>
    <a:srgbClr val="ABFFD1"/>
    <a:srgbClr val="D6FEE2"/>
    <a:srgbClr val="D5FFD5"/>
    <a:srgbClr val="E6F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9" autoAdjust="0"/>
    <p:restoredTop sz="94781" autoAdjust="0"/>
  </p:normalViewPr>
  <p:slideViewPr>
    <p:cSldViewPr>
      <p:cViewPr varScale="1">
        <p:scale>
          <a:sx n="87" d="100"/>
          <a:sy n="87" d="100"/>
        </p:scale>
        <p:origin x="792" y="200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085D6-578F-46E1-84C2-6B3CDF9A9C7B}" type="datetimeFigureOut">
              <a:rPr lang="fr-FR" smtClean="0"/>
              <a:pPr/>
              <a:t>29/01/2022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3471A-FDAD-4803-84C9-1CD83A5A7599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7505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53D8D-F9F0-4410-822E-D06212339678}" type="datetimeFigureOut">
              <a:rPr lang="fr-FR" smtClean="0"/>
              <a:pPr/>
              <a:t>29/01/2022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04D19-C6E6-4F5B-8CFF-AB80F05103B4}" type="slidenum">
              <a:rPr lang="fr-FR" smtClean="0"/>
              <a:pPr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3714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471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163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545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8044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792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296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821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973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875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491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395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976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099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85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451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3076" y="2348898"/>
            <a:ext cx="8874840" cy="162077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6150" y="4284719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4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0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8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A6A5-2DFC-4BB3-8062-942262152E51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0A92-A4BC-430C-8E80-34AC484EE037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69718" y="302807"/>
            <a:ext cx="2349222" cy="645157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22050" y="302807"/>
            <a:ext cx="6873651" cy="645157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E704-6163-4743-A722-4C0D3D0A87BF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3F13-B657-4019-B3F8-169AF21F404D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768" y="4858814"/>
            <a:ext cx="887484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4768" y="3204791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85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571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57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143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6429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1715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001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2287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30CDD-C143-4381-8467-FCE04C0707B7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22051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07504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B21F-099D-4B77-B114-0E5BC86B296B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2" y="1692535"/>
            <a:ext cx="4613250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52" y="2397904"/>
            <a:ext cx="4613250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303879" y="1692535"/>
            <a:ext cx="4615062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303879" y="2397904"/>
            <a:ext cx="4615062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1C94-E59E-432F-BFB5-E27DC7B7E988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415C-8691-49BB-9EF3-D4F1BA24E60A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031F-01D1-4B21-91FB-407E3D2993D7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2054" y="301055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82137" y="301055"/>
            <a:ext cx="5836804" cy="6453328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2054" y="1582269"/>
            <a:ext cx="3435013" cy="5172114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5524-FEB9-4B90-AF96-BD080A45FE58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6510" y="5292888"/>
            <a:ext cx="6264593" cy="62485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46510" y="675614"/>
            <a:ext cx="6264593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8598" indent="0">
              <a:buNone/>
              <a:defRPr sz="3300"/>
            </a:lvl2pPr>
            <a:lvl3pPr marL="1057196" indent="0">
              <a:buNone/>
              <a:defRPr sz="2800"/>
            </a:lvl3pPr>
            <a:lvl4pPr marL="1585794" indent="0">
              <a:buNone/>
              <a:defRPr sz="2300"/>
            </a:lvl4pPr>
            <a:lvl5pPr marL="2114392" indent="0">
              <a:buNone/>
              <a:defRPr sz="2300"/>
            </a:lvl5pPr>
            <a:lvl6pPr marL="2642991" indent="0">
              <a:buNone/>
              <a:defRPr sz="2300"/>
            </a:lvl6pPr>
            <a:lvl7pPr marL="3171589" indent="0">
              <a:buNone/>
              <a:defRPr sz="2300"/>
            </a:lvl7pPr>
            <a:lvl8pPr marL="3700186" indent="0">
              <a:buNone/>
              <a:defRPr sz="2300"/>
            </a:lvl8pPr>
            <a:lvl9pPr marL="422878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46510" y="5917741"/>
            <a:ext cx="6264593" cy="887398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0D30-C6B1-4843-AA25-2136C526C521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2054" y="302804"/>
            <a:ext cx="9396889" cy="1260211"/>
          </a:xfrm>
          <a:prstGeom prst="rect">
            <a:avLst/>
          </a:prstGeom>
        </p:spPr>
        <p:txBody>
          <a:bodyPr vert="horz" lIns="105719" tIns="52860" rIns="105719" bIns="5286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4" y="1764299"/>
            <a:ext cx="9396889" cy="4990084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22054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7CF37-7C13-4C06-A84F-5C216CA240B2}" type="datetime1">
              <a:rPr lang="fr-FR" smtClean="0"/>
              <a:pPr/>
              <a:t>29/01/2022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67342" y="7008176"/>
            <a:ext cx="3306313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82712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17F8-1C34-464A-88FF-AB39F9B875E0}" type="slidenum">
              <a:rPr lang="fr-FR" smtClean="0"/>
              <a:pPr/>
              <a:t>‹nr.›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057196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6449" indent="-396449" algn="l" defTabSz="105719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972" indent="-330374" algn="l" defTabSz="1057196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2149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093" indent="-264299" algn="l" defTabSz="105719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8692" indent="-264299" algn="l" defTabSz="105719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7290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5887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448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3083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28598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719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8579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392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42991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71589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018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2878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2016909" y="2543211"/>
            <a:ext cx="5723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b="1" u="sng" dirty="0">
                <a:solidFill>
                  <a:srgbClr val="FF0000"/>
                </a:solidFill>
              </a:rPr>
              <a:t>EBL and </a:t>
            </a:r>
            <a:r>
              <a:rPr lang="sv-SE" sz="4800" b="1" u="sng" dirty="0" err="1">
                <a:solidFill>
                  <a:srgbClr val="FF0000"/>
                </a:solidFill>
              </a:rPr>
              <a:t>your</a:t>
            </a:r>
            <a:r>
              <a:rPr lang="sv-SE" sz="4800" b="1" u="sng" dirty="0">
                <a:solidFill>
                  <a:srgbClr val="FF0000"/>
                </a:solidFill>
              </a:rPr>
              <a:t> </a:t>
            </a:r>
            <a:r>
              <a:rPr lang="sv-SE" sz="4800" b="1" u="sng" dirty="0" err="1">
                <a:solidFill>
                  <a:srgbClr val="FF0000"/>
                </a:solidFill>
              </a:rPr>
              <a:t>money</a:t>
            </a:r>
            <a:endParaRPr lang="sv-SE" sz="4800" b="1" u="sng" dirty="0">
              <a:solidFill>
                <a:srgbClr val="FF0000"/>
              </a:solidFill>
            </a:endParaRPr>
          </a:p>
        </p:txBody>
      </p:sp>
      <p:sp>
        <p:nvSpPr>
          <p:cNvPr id="11" name="textruta 11"/>
          <p:cNvSpPr txBox="1"/>
          <p:nvPr/>
        </p:nvSpPr>
        <p:spPr>
          <a:xfrm>
            <a:off x="1692102" y="3708623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solidFill>
                  <a:srgbClr val="FF0000"/>
                </a:solidFill>
              </a:rPr>
              <a:t>Eric Laurant, treasurer</a:t>
            </a:r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24849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Vilnius: Small fed games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	2.218</a:t>
            </a:r>
          </a:p>
        </p:txBody>
      </p:sp>
    </p:spTree>
    <p:extLst>
      <p:ext uri="{BB962C8B-B14F-4D97-AF65-F5344CB8AC3E}">
        <p14:creationId xmlns:p14="http://schemas.microsoft.com/office/powerpoint/2010/main" val="319681309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 err="1">
                <a:solidFill>
                  <a:srgbClr val="FF0000"/>
                </a:solidFill>
              </a:rPr>
              <a:t>Pezinok</a:t>
            </a:r>
            <a:r>
              <a:rPr lang="en-IE" sz="4800" b="1" dirty="0">
                <a:solidFill>
                  <a:srgbClr val="FF0000"/>
                </a:solidFill>
              </a:rPr>
              <a:t>: Champions Cup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€ 455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	18.784</a:t>
            </a:r>
          </a:p>
        </p:txBody>
      </p:sp>
    </p:spTree>
    <p:extLst>
      <p:ext uri="{BB962C8B-B14F-4D97-AF65-F5344CB8AC3E}">
        <p14:creationId xmlns:p14="http://schemas.microsoft.com/office/powerpoint/2010/main" val="59925146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Budapest: TD workshop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€ 11.967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	20.167</a:t>
            </a:r>
          </a:p>
        </p:txBody>
      </p:sp>
    </p:spTree>
    <p:extLst>
      <p:ext uri="{BB962C8B-B14F-4D97-AF65-F5344CB8AC3E}">
        <p14:creationId xmlns:p14="http://schemas.microsoft.com/office/powerpoint/2010/main" val="40753756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summarized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Membership fee: 294.906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Recurring result: 31.504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Variable result: 30.550 -</a:t>
            </a:r>
          </a:p>
          <a:p>
            <a:r>
              <a:rPr lang="en-IE" sz="4800" b="1">
                <a:solidFill>
                  <a:srgbClr val="FF0000"/>
                </a:solidFill>
              </a:rPr>
              <a:t>2021 </a:t>
            </a:r>
            <a:r>
              <a:rPr lang="en-IE" sz="4800" b="1" dirty="0">
                <a:solidFill>
                  <a:srgbClr val="FF0000"/>
                </a:solidFill>
              </a:rPr>
              <a:t>result: 955</a:t>
            </a:r>
          </a:p>
        </p:txBody>
      </p:sp>
    </p:spTree>
    <p:extLst>
      <p:ext uri="{BB962C8B-B14F-4D97-AF65-F5344CB8AC3E}">
        <p14:creationId xmlns:p14="http://schemas.microsoft.com/office/powerpoint/2010/main" val="36536002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balance sheet - 1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Cash: 733.987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Receivables: 27.653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Prepaid expenses: 16.633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Total assets: 778.273</a:t>
            </a:r>
          </a:p>
        </p:txBody>
      </p:sp>
    </p:spTree>
    <p:extLst>
      <p:ext uri="{BB962C8B-B14F-4D97-AF65-F5344CB8AC3E}">
        <p14:creationId xmlns:p14="http://schemas.microsoft.com/office/powerpoint/2010/main" val="368346632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balance sheet - 2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Equity: 614.921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Provisions 151.500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Payables: 11.852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Total liabilities: 778.273</a:t>
            </a:r>
          </a:p>
        </p:txBody>
      </p:sp>
    </p:spTree>
    <p:extLst>
      <p:ext uri="{BB962C8B-B14F-4D97-AF65-F5344CB8AC3E}">
        <p14:creationId xmlns:p14="http://schemas.microsoft.com/office/powerpoint/2010/main" val="209149958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2022 Budget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Membership fee: 275.000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Recurring result: 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Variable result: 90.000 -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2022 result: 90.000 -</a:t>
            </a:r>
          </a:p>
        </p:txBody>
      </p:sp>
    </p:spTree>
    <p:extLst>
      <p:ext uri="{BB962C8B-B14F-4D97-AF65-F5344CB8AC3E}">
        <p14:creationId xmlns:p14="http://schemas.microsoft.com/office/powerpoint/2010/main" val="321686146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2020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Prague: officer’s seminar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Monaco: winter games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Belfast: TD course	</a:t>
            </a:r>
          </a:p>
        </p:txBody>
      </p:sp>
    </p:spTree>
    <p:extLst>
      <p:ext uri="{BB962C8B-B14F-4D97-AF65-F5344CB8AC3E}">
        <p14:creationId xmlns:p14="http://schemas.microsoft.com/office/powerpoint/2010/main" val="111248883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2020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Prague: officer’s seminar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€ 38.286</a:t>
            </a:r>
          </a:p>
        </p:txBody>
      </p:sp>
    </p:spTree>
    <p:extLst>
      <p:ext uri="{BB962C8B-B14F-4D97-AF65-F5344CB8AC3E}">
        <p14:creationId xmlns:p14="http://schemas.microsoft.com/office/powerpoint/2010/main" val="190053420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2020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Monaco: winter games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€ 30.000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€ 8.361</a:t>
            </a:r>
          </a:p>
        </p:txBody>
      </p:sp>
    </p:spTree>
    <p:extLst>
      <p:ext uri="{BB962C8B-B14F-4D97-AF65-F5344CB8AC3E}">
        <p14:creationId xmlns:p14="http://schemas.microsoft.com/office/powerpoint/2010/main" val="76739628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2020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Belfast: TD course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€ 20.400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	30.291</a:t>
            </a:r>
          </a:p>
        </p:txBody>
      </p:sp>
    </p:spTree>
    <p:extLst>
      <p:ext uri="{BB962C8B-B14F-4D97-AF65-F5344CB8AC3E}">
        <p14:creationId xmlns:p14="http://schemas.microsoft.com/office/powerpoint/2010/main" val="3181705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2020 summarized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Membership fee: 304.134</a:t>
            </a:r>
          </a:p>
          <a:p>
            <a:r>
              <a:rPr lang="en-IE" sz="4800" b="1" dirty="0" err="1">
                <a:solidFill>
                  <a:srgbClr val="FF0000"/>
                </a:solidFill>
              </a:rPr>
              <a:t>Covid</a:t>
            </a:r>
            <a:r>
              <a:rPr lang="en-IE" sz="4800" b="1" dirty="0">
                <a:solidFill>
                  <a:srgbClr val="FF0000"/>
                </a:solidFill>
              </a:rPr>
              <a:t> discount: 78.815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Recurring result: 4.368 -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Variable result: 26.788 -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Net result 2020:  31.156 -</a:t>
            </a:r>
          </a:p>
        </p:txBody>
      </p:sp>
    </p:spTree>
    <p:extLst>
      <p:ext uri="{BB962C8B-B14F-4D97-AF65-F5344CB8AC3E}">
        <p14:creationId xmlns:p14="http://schemas.microsoft.com/office/powerpoint/2010/main" val="284623502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Online: women teams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Online: European Qualifier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Vilnius: small fed games</a:t>
            </a:r>
          </a:p>
          <a:p>
            <a:r>
              <a:rPr lang="en-IE" sz="4800" b="1" dirty="0" err="1">
                <a:solidFill>
                  <a:srgbClr val="FF0000"/>
                </a:solidFill>
              </a:rPr>
              <a:t>Pezinok</a:t>
            </a:r>
            <a:r>
              <a:rPr lang="en-IE" sz="4800" b="1" dirty="0">
                <a:solidFill>
                  <a:srgbClr val="FF0000"/>
                </a:solidFill>
              </a:rPr>
              <a:t>: champions cup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Budapest: TD workshop	</a:t>
            </a:r>
          </a:p>
        </p:txBody>
      </p:sp>
    </p:spTree>
    <p:extLst>
      <p:ext uri="{BB962C8B-B14F-4D97-AF65-F5344CB8AC3E}">
        <p14:creationId xmlns:p14="http://schemas.microsoft.com/office/powerpoint/2010/main" val="385957914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Online women teams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€ 950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€ 686</a:t>
            </a:r>
          </a:p>
        </p:txBody>
      </p:sp>
    </p:spTree>
    <p:extLst>
      <p:ext uri="{BB962C8B-B14F-4D97-AF65-F5344CB8AC3E}">
        <p14:creationId xmlns:p14="http://schemas.microsoft.com/office/powerpoint/2010/main" val="322607822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84746" y="1488589"/>
            <a:ext cx="8369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  <a:r>
              <a:rPr lang="en-IE" sz="4800" b="1" dirty="0">
                <a:solidFill>
                  <a:srgbClr val="FF0000"/>
                </a:solidFill>
              </a:rPr>
              <a:t>2021 activities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Online: European Qualifier</a:t>
            </a:r>
          </a:p>
          <a:p>
            <a:endParaRPr lang="en-IE" sz="4800" b="1" dirty="0">
              <a:solidFill>
                <a:srgbClr val="FF0000"/>
              </a:solidFill>
            </a:endParaRPr>
          </a:p>
          <a:p>
            <a:r>
              <a:rPr lang="en-IE" sz="4800" b="1" dirty="0">
                <a:solidFill>
                  <a:srgbClr val="FF0000"/>
                </a:solidFill>
              </a:rPr>
              <a:t>Revenues: € 51.500</a:t>
            </a:r>
          </a:p>
          <a:p>
            <a:r>
              <a:rPr lang="en-IE" sz="4800" b="1" dirty="0">
                <a:solidFill>
                  <a:srgbClr val="FF0000"/>
                </a:solidFill>
              </a:rPr>
              <a:t>Costs: € 53.567</a:t>
            </a:r>
          </a:p>
        </p:txBody>
      </p:sp>
    </p:spTree>
    <p:extLst>
      <p:ext uri="{BB962C8B-B14F-4D97-AF65-F5344CB8AC3E}">
        <p14:creationId xmlns:p14="http://schemas.microsoft.com/office/powerpoint/2010/main" val="347860558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EDF0C9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567</Words>
  <Application>Microsoft Macintosh PowerPoint</Application>
  <PresentationFormat>Aangepast</PresentationFormat>
  <Paragraphs>191</Paragraphs>
  <Slides>16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0" baseType="lpstr">
      <vt:lpstr>Arial</vt:lpstr>
      <vt:lpstr>Calibri</vt:lpstr>
      <vt:lpstr>Franklin Gothic Demi Cond</vt:lpstr>
      <vt:lpstr>Thème Office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Annie</dc:creator>
  <cp:lastModifiedBy>Eric Laurant</cp:lastModifiedBy>
  <cp:revision>83</cp:revision>
  <dcterms:created xsi:type="dcterms:W3CDTF">2011-12-25T21:19:53Z</dcterms:created>
  <dcterms:modified xsi:type="dcterms:W3CDTF">2022-01-29T23:32:09Z</dcterms:modified>
</cp:coreProperties>
</file>