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7" r:id="rId2"/>
    <p:sldId id="273" r:id="rId3"/>
    <p:sldId id="275" r:id="rId4"/>
    <p:sldId id="276" r:id="rId5"/>
    <p:sldId id="277" r:id="rId6"/>
    <p:sldId id="278" r:id="rId7"/>
  </p:sldIdLst>
  <p:sldSz cx="10440988" cy="7561263"/>
  <p:notesSz cx="6858000" cy="9144000"/>
  <p:defaultTextStyle>
    <a:defPPr>
      <a:defRPr lang="fr-FR"/>
    </a:defPPr>
    <a:lvl1pPr marL="0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28598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57196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585794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14392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642991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171589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700186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228784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28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AA82A"/>
    <a:srgbClr val="6CEA6C"/>
    <a:srgbClr val="B0D89C"/>
    <a:srgbClr val="72B94F"/>
    <a:srgbClr val="81FFBA"/>
    <a:srgbClr val="ABFFD1"/>
    <a:srgbClr val="D6FEE2"/>
    <a:srgbClr val="D5FFD5"/>
    <a:srgbClr val="E6FA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71826" autoAdjust="0"/>
  </p:normalViewPr>
  <p:slideViewPr>
    <p:cSldViewPr>
      <p:cViewPr varScale="1">
        <p:scale>
          <a:sx n="34" d="100"/>
          <a:sy n="34" d="100"/>
        </p:scale>
        <p:origin x="1432" y="40"/>
      </p:cViewPr>
      <p:guideLst>
        <p:guide orient="horz" pos="2382"/>
        <p:guide pos="32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085D6-578F-46E1-84C2-6B3CDF9A9C7B}" type="datetimeFigureOut">
              <a:rPr lang="fr-FR" smtClean="0"/>
              <a:pPr/>
              <a:t>27/01/2022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3471A-FDAD-4803-84C9-1CD83A5A7599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875053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53D8D-F9F0-4410-822E-D06212339678}" type="datetimeFigureOut">
              <a:rPr lang="fr-FR" smtClean="0"/>
              <a:pPr/>
              <a:t>27/01/2022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62038" y="685800"/>
            <a:ext cx="47339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February 2012 -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04D19-C6E6-4F5B-8CFF-AB80F05103B4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037145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FontTx/>
              <a:buNone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74623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FontTx/>
              <a:buNone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487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 marL="0" lvl="0" indent="0">
              <a:lnSpc>
                <a:spcPct val="107000"/>
              </a:lnSpc>
              <a:buFont typeface="+mj-lt"/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37942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3584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83076" y="2348898"/>
            <a:ext cx="8874840" cy="1620771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66150" y="4284719"/>
            <a:ext cx="7308692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8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85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14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71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00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28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A6A5-2DFC-4BB3-8062-942262152E51}" type="datetime1">
              <a:rPr lang="fr-FR" smtClean="0"/>
              <a:pPr/>
              <a:t>27/01/2022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0A92-A4BC-430C-8E80-34AC484EE037}" type="datetime1">
              <a:rPr lang="fr-FR" smtClean="0"/>
              <a:pPr/>
              <a:t>27/01/2022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569718" y="302807"/>
            <a:ext cx="2349222" cy="645157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22050" y="302807"/>
            <a:ext cx="6873651" cy="645157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DE704-6163-4743-A722-4C0D3D0A87BF}" type="datetime1">
              <a:rPr lang="fr-FR" smtClean="0"/>
              <a:pPr/>
              <a:t>27/01/2022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3F13-B657-4019-B3F8-169AF21F404D}" type="datetime1">
              <a:rPr lang="fr-FR" smtClean="0"/>
              <a:pPr/>
              <a:t>27/01/2022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4768" y="4858814"/>
            <a:ext cx="887484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24768" y="3204791"/>
            <a:ext cx="887484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85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5719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58579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1439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64299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17158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0018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22878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30CDD-C143-4381-8467-FCE04C0707B7}" type="datetime1">
              <a:rPr lang="fr-FR" smtClean="0"/>
              <a:pPr/>
              <a:t>27/01/2022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22051" y="1764299"/>
            <a:ext cx="4611436" cy="4990084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07504" y="1764299"/>
            <a:ext cx="4611436" cy="4990084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8B21F-099D-4B77-B114-0E5BC86B296B}" type="datetime1">
              <a:rPr lang="fr-FR" smtClean="0"/>
              <a:pPr/>
              <a:t>27/01/2022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2052" y="1692535"/>
            <a:ext cx="4613250" cy="705368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8598" indent="0">
              <a:buNone/>
              <a:defRPr sz="2300" b="1"/>
            </a:lvl2pPr>
            <a:lvl3pPr marL="1057196" indent="0">
              <a:buNone/>
              <a:defRPr sz="2200" b="1"/>
            </a:lvl3pPr>
            <a:lvl4pPr marL="1585794" indent="0">
              <a:buNone/>
              <a:defRPr sz="1900" b="1"/>
            </a:lvl4pPr>
            <a:lvl5pPr marL="2114392" indent="0">
              <a:buNone/>
              <a:defRPr sz="1900" b="1"/>
            </a:lvl5pPr>
            <a:lvl6pPr marL="2642991" indent="0">
              <a:buNone/>
              <a:defRPr sz="1900" b="1"/>
            </a:lvl6pPr>
            <a:lvl7pPr marL="3171589" indent="0">
              <a:buNone/>
              <a:defRPr sz="1900" b="1"/>
            </a:lvl7pPr>
            <a:lvl8pPr marL="3700186" indent="0">
              <a:buNone/>
              <a:defRPr sz="1900" b="1"/>
            </a:lvl8pPr>
            <a:lvl9pPr marL="4228784" indent="0">
              <a:buNone/>
              <a:defRPr sz="1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2052" y="2397904"/>
            <a:ext cx="4613250" cy="4356479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303879" y="1692535"/>
            <a:ext cx="4615062" cy="705368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8598" indent="0">
              <a:buNone/>
              <a:defRPr sz="2300" b="1"/>
            </a:lvl2pPr>
            <a:lvl3pPr marL="1057196" indent="0">
              <a:buNone/>
              <a:defRPr sz="2200" b="1"/>
            </a:lvl3pPr>
            <a:lvl4pPr marL="1585794" indent="0">
              <a:buNone/>
              <a:defRPr sz="1900" b="1"/>
            </a:lvl4pPr>
            <a:lvl5pPr marL="2114392" indent="0">
              <a:buNone/>
              <a:defRPr sz="1900" b="1"/>
            </a:lvl5pPr>
            <a:lvl6pPr marL="2642991" indent="0">
              <a:buNone/>
              <a:defRPr sz="1900" b="1"/>
            </a:lvl6pPr>
            <a:lvl7pPr marL="3171589" indent="0">
              <a:buNone/>
              <a:defRPr sz="1900" b="1"/>
            </a:lvl7pPr>
            <a:lvl8pPr marL="3700186" indent="0">
              <a:buNone/>
              <a:defRPr sz="1900" b="1"/>
            </a:lvl8pPr>
            <a:lvl9pPr marL="4228784" indent="0">
              <a:buNone/>
              <a:defRPr sz="1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303879" y="2397904"/>
            <a:ext cx="4615062" cy="4356479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91C94-E59E-432F-BFB5-E27DC7B7E988}" type="datetime1">
              <a:rPr lang="fr-FR" smtClean="0"/>
              <a:pPr/>
              <a:t>27/01/2022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D415C-8691-49BB-9EF3-D4F1BA24E60A}" type="datetime1">
              <a:rPr lang="fr-FR" smtClean="0"/>
              <a:pPr/>
              <a:t>27/01/2022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031F-01D1-4B21-91FB-407E3D2993D7}" type="datetime1">
              <a:rPr lang="fr-FR" smtClean="0"/>
              <a:pPr/>
              <a:t>27/01/2022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2054" y="301055"/>
            <a:ext cx="3435013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82137" y="301055"/>
            <a:ext cx="5836804" cy="6453328"/>
          </a:xfrm>
        </p:spPr>
        <p:txBody>
          <a:bodyPr/>
          <a:lstStyle>
            <a:lvl1pPr>
              <a:defRPr sz="37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2054" y="1582269"/>
            <a:ext cx="3435013" cy="5172114"/>
          </a:xfrm>
        </p:spPr>
        <p:txBody>
          <a:bodyPr/>
          <a:lstStyle>
            <a:lvl1pPr marL="0" indent="0">
              <a:buNone/>
              <a:defRPr sz="1700"/>
            </a:lvl1pPr>
            <a:lvl2pPr marL="528598" indent="0">
              <a:buNone/>
              <a:defRPr sz="1400"/>
            </a:lvl2pPr>
            <a:lvl3pPr marL="1057196" indent="0">
              <a:buNone/>
              <a:defRPr sz="1200"/>
            </a:lvl3pPr>
            <a:lvl4pPr marL="1585794" indent="0">
              <a:buNone/>
              <a:defRPr sz="1100"/>
            </a:lvl4pPr>
            <a:lvl5pPr marL="2114392" indent="0">
              <a:buNone/>
              <a:defRPr sz="1100"/>
            </a:lvl5pPr>
            <a:lvl6pPr marL="2642991" indent="0">
              <a:buNone/>
              <a:defRPr sz="1100"/>
            </a:lvl6pPr>
            <a:lvl7pPr marL="3171589" indent="0">
              <a:buNone/>
              <a:defRPr sz="1100"/>
            </a:lvl7pPr>
            <a:lvl8pPr marL="3700186" indent="0">
              <a:buNone/>
              <a:defRPr sz="1100"/>
            </a:lvl8pPr>
            <a:lvl9pPr marL="4228784" indent="0">
              <a:buNone/>
              <a:defRPr sz="11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5524-FEB9-4B90-AF96-BD080A45FE58}" type="datetime1">
              <a:rPr lang="fr-FR" smtClean="0"/>
              <a:pPr/>
              <a:t>27/01/2022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46510" y="5292888"/>
            <a:ext cx="6264593" cy="624856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46510" y="675614"/>
            <a:ext cx="6264593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8598" indent="0">
              <a:buNone/>
              <a:defRPr sz="3300"/>
            </a:lvl2pPr>
            <a:lvl3pPr marL="1057196" indent="0">
              <a:buNone/>
              <a:defRPr sz="2800"/>
            </a:lvl3pPr>
            <a:lvl4pPr marL="1585794" indent="0">
              <a:buNone/>
              <a:defRPr sz="2300"/>
            </a:lvl4pPr>
            <a:lvl5pPr marL="2114392" indent="0">
              <a:buNone/>
              <a:defRPr sz="2300"/>
            </a:lvl5pPr>
            <a:lvl6pPr marL="2642991" indent="0">
              <a:buNone/>
              <a:defRPr sz="2300"/>
            </a:lvl6pPr>
            <a:lvl7pPr marL="3171589" indent="0">
              <a:buNone/>
              <a:defRPr sz="2300"/>
            </a:lvl7pPr>
            <a:lvl8pPr marL="3700186" indent="0">
              <a:buNone/>
              <a:defRPr sz="2300"/>
            </a:lvl8pPr>
            <a:lvl9pPr marL="4228784" indent="0">
              <a:buNone/>
              <a:defRPr sz="23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46510" y="5917741"/>
            <a:ext cx="6264593" cy="887398"/>
          </a:xfrm>
        </p:spPr>
        <p:txBody>
          <a:bodyPr/>
          <a:lstStyle>
            <a:lvl1pPr marL="0" indent="0">
              <a:buNone/>
              <a:defRPr sz="1700"/>
            </a:lvl1pPr>
            <a:lvl2pPr marL="528598" indent="0">
              <a:buNone/>
              <a:defRPr sz="1400"/>
            </a:lvl2pPr>
            <a:lvl3pPr marL="1057196" indent="0">
              <a:buNone/>
              <a:defRPr sz="1200"/>
            </a:lvl3pPr>
            <a:lvl4pPr marL="1585794" indent="0">
              <a:buNone/>
              <a:defRPr sz="1100"/>
            </a:lvl4pPr>
            <a:lvl5pPr marL="2114392" indent="0">
              <a:buNone/>
              <a:defRPr sz="1100"/>
            </a:lvl5pPr>
            <a:lvl6pPr marL="2642991" indent="0">
              <a:buNone/>
              <a:defRPr sz="1100"/>
            </a:lvl6pPr>
            <a:lvl7pPr marL="3171589" indent="0">
              <a:buNone/>
              <a:defRPr sz="1100"/>
            </a:lvl7pPr>
            <a:lvl8pPr marL="3700186" indent="0">
              <a:buNone/>
              <a:defRPr sz="1100"/>
            </a:lvl8pPr>
            <a:lvl9pPr marL="4228784" indent="0">
              <a:buNone/>
              <a:defRPr sz="11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0D30-C6B1-4843-AA25-2136C526C521}" type="datetime1">
              <a:rPr lang="fr-FR" smtClean="0"/>
              <a:pPr/>
              <a:t>27/01/2022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22054" y="302804"/>
            <a:ext cx="9396889" cy="1260211"/>
          </a:xfrm>
          <a:prstGeom prst="rect">
            <a:avLst/>
          </a:prstGeom>
        </p:spPr>
        <p:txBody>
          <a:bodyPr vert="horz" lIns="105719" tIns="52860" rIns="105719" bIns="5286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2054" y="1764299"/>
            <a:ext cx="9396889" cy="4990084"/>
          </a:xfrm>
          <a:prstGeom prst="rect">
            <a:avLst/>
          </a:prstGeom>
        </p:spPr>
        <p:txBody>
          <a:bodyPr vert="horz" lIns="105719" tIns="52860" rIns="105719" bIns="5286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22054" y="7008176"/>
            <a:ext cx="2436230" cy="402568"/>
          </a:xfrm>
          <a:prstGeom prst="rect">
            <a:avLst/>
          </a:prstGeom>
        </p:spPr>
        <p:txBody>
          <a:bodyPr vert="horz" lIns="105719" tIns="52860" rIns="105719" bIns="5286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7CF37-7C13-4C06-A84F-5C216CA240B2}" type="datetime1">
              <a:rPr lang="fr-FR" smtClean="0"/>
              <a:pPr/>
              <a:t>27/01/2022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567342" y="7008176"/>
            <a:ext cx="3306313" cy="402568"/>
          </a:xfrm>
          <a:prstGeom prst="rect">
            <a:avLst/>
          </a:prstGeom>
        </p:spPr>
        <p:txBody>
          <a:bodyPr vert="horz" lIns="105719" tIns="52860" rIns="105719" bIns="5286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82712" y="7008176"/>
            <a:ext cx="2436230" cy="402568"/>
          </a:xfrm>
          <a:prstGeom prst="rect">
            <a:avLst/>
          </a:prstGeom>
        </p:spPr>
        <p:txBody>
          <a:bodyPr vert="horz" lIns="105719" tIns="52860" rIns="105719" bIns="5286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C17F8-1C34-464A-88FF-AB39F9B875E0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7" name="MSIPCMContentMarking" descr="{&quot;HashCode&quot;:-309203560,&quot;Placement&quot;:&quot;Footer&quot;,&quot;Top&quot;:579.175,&quot;Left&quot;:366.1212,&quot;SlideWidth&quot;:822,&quot;SlideHeight&quot;:595}">
            <a:extLst>
              <a:ext uri="{FF2B5EF4-FFF2-40B4-BE49-F238E27FC236}">
                <a16:creationId xmlns:a16="http://schemas.microsoft.com/office/drawing/2014/main" id="{CF8F4EF9-9FDA-4127-8ABB-67F15569B132}"/>
              </a:ext>
            </a:extLst>
          </p:cNvPr>
          <p:cNvSpPr txBox="1"/>
          <p:nvPr userDrawn="1"/>
        </p:nvSpPr>
        <p:spPr>
          <a:xfrm>
            <a:off x="4649739" y="7355522"/>
            <a:ext cx="1141510" cy="2057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800">
                <a:solidFill>
                  <a:srgbClr val="ED7D31"/>
                </a:solidFill>
                <a:latin typeface="Helvetica 75 Bold" panose="020B0804020202020204" pitchFamily="34" charset="0"/>
              </a:rPr>
              <a:t>Orange Restricted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1057196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6449" indent="-396449" algn="l" defTabSz="105719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58972" indent="-330374" algn="l" defTabSz="1057196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21495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50093" indent="-264299" algn="l" defTabSz="105719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78692" indent="-264299" algn="l" defTabSz="105719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07290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35887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64485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93083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28598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57196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85794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392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642991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171589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00186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28784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sp>
        <p:nvSpPr>
          <p:cNvPr id="9" name="textruta 10"/>
          <p:cNvSpPr txBox="1"/>
          <p:nvPr/>
        </p:nvSpPr>
        <p:spPr>
          <a:xfrm>
            <a:off x="0" y="2543211"/>
            <a:ext cx="104409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800" b="1" u="sng" dirty="0">
                <a:solidFill>
                  <a:srgbClr val="FF0000"/>
                </a:solidFill>
              </a:rPr>
              <a:t>A Glance at IT Activities</a:t>
            </a:r>
          </a:p>
        </p:txBody>
      </p:sp>
      <p:sp>
        <p:nvSpPr>
          <p:cNvPr id="11" name="textruta 11"/>
          <p:cNvSpPr txBox="1"/>
          <p:nvPr/>
        </p:nvSpPr>
        <p:spPr>
          <a:xfrm>
            <a:off x="-1" y="3708623"/>
            <a:ext cx="104409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dirty="0">
                <a:solidFill>
                  <a:srgbClr val="FF0000"/>
                </a:solidFill>
              </a:rPr>
              <a:t>Peter Bel</a:t>
            </a:r>
            <a:r>
              <a:rPr lang="sk-SK" sz="3600" b="1" dirty="0" err="1">
                <a:solidFill>
                  <a:srgbClr val="FF0000"/>
                </a:solidFill>
              </a:rPr>
              <a:t>čák</a:t>
            </a:r>
            <a:endParaRPr lang="sv-SE" sz="3600" b="1" dirty="0">
              <a:solidFill>
                <a:srgbClr val="FF0000"/>
              </a:solidFill>
            </a:endParaRPr>
          </a:p>
        </p:txBody>
      </p:sp>
      <p:pic>
        <p:nvPicPr>
          <p:cNvPr id="12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5914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324849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A085FEE-B43D-4FB8-AEB8-2FED07758EFD}"/>
              </a:ext>
            </a:extLst>
          </p:cNvPr>
          <p:cNvSpPr txBox="1"/>
          <p:nvPr/>
        </p:nvSpPr>
        <p:spPr>
          <a:xfrm>
            <a:off x="580400" y="1885022"/>
            <a:ext cx="93610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</a:rPr>
              <a:t>Opportunities for 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reduces volume of live bridge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playing on internet</a:t>
            </a:r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>
                <a:solidFill>
                  <a:srgbClr val="00B050"/>
                </a:solidFill>
              </a:rPr>
              <a:t>Challenges for 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re-design or at least re-think the major components of EBL’s IT infrastructure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prepare IT for an EBL-controlled online event</a:t>
            </a:r>
          </a:p>
        </p:txBody>
      </p:sp>
    </p:spTree>
    <p:extLst>
      <p:ext uri="{BB962C8B-B14F-4D97-AF65-F5344CB8AC3E}">
        <p14:creationId xmlns:p14="http://schemas.microsoft.com/office/powerpoint/2010/main" val="36498019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CCC17159-A95E-42D1-A4DC-B4D517F63CC2}"/>
              </a:ext>
            </a:extLst>
          </p:cNvPr>
          <p:cNvSpPr txBox="1">
            <a:spLocks/>
          </p:cNvSpPr>
          <p:nvPr/>
        </p:nvSpPr>
        <p:spPr>
          <a:xfrm>
            <a:off x="395958" y="1620390"/>
            <a:ext cx="9910157" cy="5904658"/>
          </a:xfrm>
          <a:prstGeom prst="rect">
            <a:avLst/>
          </a:prstGeom>
        </p:spPr>
        <p:txBody>
          <a:bodyPr vert="horz" lIns="105719" tIns="52860" rIns="105719" bIns="52860" rtlCol="0">
            <a:normAutofit/>
          </a:bodyPr>
          <a:lstStyle>
            <a:lvl1pPr marL="0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3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8598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57196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85794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114392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42991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71589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700186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228784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000" dirty="0">
                <a:solidFill>
                  <a:srgbClr val="00B050"/>
                </a:solidFill>
              </a:rPr>
              <a:t>Changes in IT infrastructure</a:t>
            </a:r>
          </a:p>
          <a:p>
            <a:pPr algn="l"/>
            <a:endParaRPr lang="en-US" sz="1200" dirty="0">
              <a:solidFill>
                <a:srgbClr val="000000"/>
              </a:solidFill>
            </a:endParaRPr>
          </a:p>
          <a:p>
            <a:pPr algn="l"/>
            <a:r>
              <a:rPr lang="en-US" sz="3200" dirty="0">
                <a:solidFill>
                  <a:srgbClr val="000000"/>
                </a:solidFill>
              </a:rPr>
              <a:t>personal information</a:t>
            </a:r>
          </a:p>
          <a:p>
            <a:pPr algn="l"/>
            <a:endParaRPr lang="en-US" sz="2800" dirty="0">
              <a:solidFill>
                <a:srgbClr val="000000"/>
              </a:solidFill>
            </a:endParaRPr>
          </a:p>
          <a:p>
            <a:pPr algn="l"/>
            <a:endParaRPr lang="en-US" sz="2800" dirty="0">
              <a:solidFill>
                <a:srgbClr val="000000"/>
              </a:solidFill>
            </a:endParaRPr>
          </a:p>
          <a:p>
            <a:pPr algn="l"/>
            <a:r>
              <a:rPr lang="en-US" sz="3200" dirty="0">
                <a:solidFill>
                  <a:srgbClr val="000000"/>
                </a:solidFill>
              </a:rPr>
              <a:t>event information</a:t>
            </a:r>
          </a:p>
          <a:p>
            <a:pPr algn="l"/>
            <a:endParaRPr lang="en-US" sz="3200" dirty="0">
              <a:solidFill>
                <a:srgbClr val="000000"/>
              </a:solidFill>
            </a:endParaRPr>
          </a:p>
          <a:p>
            <a:pPr algn="l"/>
            <a:r>
              <a:rPr lang="en-US" sz="3200" dirty="0">
                <a:solidFill>
                  <a:srgbClr val="000000"/>
                </a:solidFill>
              </a:rPr>
              <a:t>MP information</a:t>
            </a:r>
          </a:p>
          <a:p>
            <a:pPr algn="l"/>
            <a:endParaRPr lang="en-US" sz="2400" dirty="0">
              <a:solidFill>
                <a:srgbClr val="000000"/>
              </a:solidFill>
            </a:endParaRPr>
          </a:p>
          <a:p>
            <a:pPr algn="l"/>
            <a:r>
              <a:rPr lang="en-US" sz="3200" dirty="0">
                <a:solidFill>
                  <a:srgbClr val="000000"/>
                </a:solidFill>
              </a:rPr>
              <a:t>Re-design web pages to reduce/eliminate error messages</a:t>
            </a: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E9F700C5-D7A7-43E4-88C3-A58BE39E19FB}"/>
              </a:ext>
            </a:extLst>
          </p:cNvPr>
          <p:cNvSpPr txBox="1">
            <a:spLocks/>
          </p:cNvSpPr>
          <p:nvPr/>
        </p:nvSpPr>
        <p:spPr>
          <a:xfrm>
            <a:off x="4401345" y="2591369"/>
            <a:ext cx="5616623" cy="4990084"/>
          </a:xfrm>
          <a:prstGeom prst="rect">
            <a:avLst/>
          </a:prstGeom>
        </p:spPr>
        <p:txBody>
          <a:bodyPr vert="horz" lIns="105719" tIns="52860" rIns="105719" bIns="52860" rtlCol="0">
            <a:normAutofit/>
          </a:bodyPr>
          <a:lstStyle>
            <a:lvl1pPr marL="396449" indent="-396449" algn="l" defTabSz="105719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58972" indent="-330374" algn="l" defTabSz="105719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21495" indent="-264299" algn="l" defTabSz="105719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50093" indent="-264299" algn="l" defTabSz="105719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8692" indent="-264299" algn="l" defTabSz="1057196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07290" indent="-264299" algn="l" defTabSz="105719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35887" indent="-264299" algn="l" defTabSz="105719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64485" indent="-264299" algn="l" defTabSz="105719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93083" indent="-264299" algn="l" defTabSz="105719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cleaning tables</a:t>
            </a:r>
          </a:p>
          <a:p>
            <a:r>
              <a:rPr lang="en-US" sz="2400" dirty="0"/>
              <a:t>extra entries for  connecting to online platforms (both with usernames/IDs)</a:t>
            </a:r>
          </a:p>
          <a:p>
            <a:endParaRPr lang="en-US" sz="2000" dirty="0"/>
          </a:p>
          <a:p>
            <a:r>
              <a:rPr lang="en-US" sz="2400" dirty="0"/>
              <a:t>web links</a:t>
            </a:r>
          </a:p>
          <a:p>
            <a:r>
              <a:rPr lang="en-US" sz="2400" dirty="0"/>
              <a:t>login information; timing information</a:t>
            </a:r>
          </a:p>
          <a:p>
            <a:endParaRPr lang="en-US" sz="2000" dirty="0"/>
          </a:p>
          <a:p>
            <a:r>
              <a:rPr lang="en-US" sz="2400" dirty="0"/>
              <a:t>new MP tables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1635903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CCC17159-A95E-42D1-A4DC-B4D517F63CC2}"/>
              </a:ext>
            </a:extLst>
          </p:cNvPr>
          <p:cNvSpPr txBox="1">
            <a:spLocks/>
          </p:cNvSpPr>
          <p:nvPr/>
        </p:nvSpPr>
        <p:spPr>
          <a:xfrm>
            <a:off x="395958" y="1620390"/>
            <a:ext cx="9910157" cy="5904658"/>
          </a:xfrm>
          <a:prstGeom prst="rect">
            <a:avLst/>
          </a:prstGeom>
        </p:spPr>
        <p:txBody>
          <a:bodyPr vert="horz" lIns="105719" tIns="52860" rIns="105719" bIns="52860" rtlCol="0">
            <a:normAutofit/>
          </a:bodyPr>
          <a:lstStyle>
            <a:lvl1pPr marL="0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3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8598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57196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85794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114392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42991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71589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700186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228784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 dirty="0">
                <a:solidFill>
                  <a:srgbClr val="00B050"/>
                </a:solidFill>
              </a:rPr>
              <a:t>General requirements for adopting an online event: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000000"/>
              </a:solidFill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</a:rPr>
              <a:t>open, i.e. not platform specific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</a:rPr>
              <a:t>level of integration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</a:rPr>
              <a:t>handling of results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</a:rPr>
              <a:t>formats of information to be exchanged, protocols</a:t>
            </a:r>
          </a:p>
        </p:txBody>
      </p:sp>
    </p:spTree>
    <p:extLst>
      <p:ext uri="{BB962C8B-B14F-4D97-AF65-F5344CB8AC3E}">
        <p14:creationId xmlns:p14="http://schemas.microsoft.com/office/powerpoint/2010/main" val="166543105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CCC17159-A95E-42D1-A4DC-B4D517F63CC2}"/>
              </a:ext>
            </a:extLst>
          </p:cNvPr>
          <p:cNvSpPr txBox="1">
            <a:spLocks/>
          </p:cNvSpPr>
          <p:nvPr/>
        </p:nvSpPr>
        <p:spPr>
          <a:xfrm>
            <a:off x="395958" y="1476375"/>
            <a:ext cx="9910157" cy="5904658"/>
          </a:xfrm>
          <a:prstGeom prst="rect">
            <a:avLst/>
          </a:prstGeom>
        </p:spPr>
        <p:txBody>
          <a:bodyPr vert="horz" lIns="105719" tIns="52860" rIns="105719" bIns="52860" rtlCol="0">
            <a:normAutofit/>
          </a:bodyPr>
          <a:lstStyle>
            <a:lvl1pPr marL="0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3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8598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57196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85794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114392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42991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71589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700186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228784" indent="0" algn="ctr" defTabSz="1057196" rtl="0" eaLnBrk="1" latinLnBrk="0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 dirty="0">
                <a:solidFill>
                  <a:srgbClr val="00B050"/>
                </a:solidFill>
              </a:rPr>
              <a:t>Qualification Event in co-operation with </a:t>
            </a:r>
            <a:r>
              <a:rPr lang="en-US" sz="3600" dirty="0" err="1">
                <a:solidFill>
                  <a:srgbClr val="00B050"/>
                </a:solidFill>
              </a:rPr>
              <a:t>RealBridge</a:t>
            </a:r>
            <a:endParaRPr lang="en-US" sz="3600" dirty="0">
              <a:solidFill>
                <a:srgbClr val="00B050"/>
              </a:solidFill>
            </a:endParaRPr>
          </a:p>
          <a:p>
            <a:pPr algn="l"/>
            <a:r>
              <a:rPr lang="en-US" sz="3200" dirty="0">
                <a:solidFill>
                  <a:srgbClr val="000000"/>
                </a:solidFill>
              </a:rPr>
              <a:t>Playing Part</a:t>
            </a:r>
          </a:p>
          <a:p>
            <a:pPr marL="457200" indent="-457200" algn="l">
              <a:lnSpc>
                <a:spcPct val="15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</a:rPr>
              <a:t>scoring – by EBL, </a:t>
            </a:r>
            <a:r>
              <a:rPr lang="en-US" sz="2800" dirty="0" err="1">
                <a:solidFill>
                  <a:srgbClr val="000000"/>
                </a:solidFill>
              </a:rPr>
              <a:t>RealBridge</a:t>
            </a:r>
            <a:r>
              <a:rPr lang="en-US" sz="2800" dirty="0">
                <a:solidFill>
                  <a:srgbClr val="000000"/>
                </a:solidFill>
              </a:rPr>
              <a:t> to feed data</a:t>
            </a:r>
          </a:p>
          <a:p>
            <a:pPr marL="457200" indent="-457200" algn="l">
              <a:lnSpc>
                <a:spcPct val="15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</a:rPr>
              <a:t>handling the boards – by </a:t>
            </a:r>
            <a:r>
              <a:rPr lang="en-US" sz="2800" dirty="0" err="1">
                <a:solidFill>
                  <a:srgbClr val="000000"/>
                </a:solidFill>
              </a:rPr>
              <a:t>RealBridge</a:t>
            </a:r>
            <a:r>
              <a:rPr lang="en-US" sz="2800" dirty="0">
                <a:solidFill>
                  <a:srgbClr val="000000"/>
                </a:solidFill>
              </a:rPr>
              <a:t>, imported later</a:t>
            </a:r>
          </a:p>
          <a:p>
            <a:pPr marL="457200" indent="-457200" algn="l">
              <a:lnSpc>
                <a:spcPct val="15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</a:rPr>
              <a:t>delay of live data – running scores by </a:t>
            </a:r>
            <a:r>
              <a:rPr lang="en-US" sz="2800" dirty="0" err="1">
                <a:solidFill>
                  <a:srgbClr val="000000"/>
                </a:solidFill>
              </a:rPr>
              <a:t>RealBridge</a:t>
            </a:r>
            <a:endParaRPr lang="en-US" sz="2800" dirty="0">
              <a:solidFill>
                <a:srgbClr val="000000"/>
              </a:solidFill>
            </a:endParaRPr>
          </a:p>
          <a:p>
            <a:pPr marL="457200" indent="-457200" algn="l">
              <a:lnSpc>
                <a:spcPct val="15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</a:rPr>
              <a:t>line-up procedure – by EBL, sent to </a:t>
            </a:r>
            <a:r>
              <a:rPr lang="en-US" sz="2800" dirty="0" err="1">
                <a:solidFill>
                  <a:srgbClr val="000000"/>
                </a:solidFill>
              </a:rPr>
              <a:t>RealBridge</a:t>
            </a:r>
            <a:endParaRPr lang="en-US" sz="2800" dirty="0">
              <a:solidFill>
                <a:srgbClr val="000000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sz="3200" dirty="0">
                <a:solidFill>
                  <a:srgbClr val="000000"/>
                </a:solidFill>
              </a:rPr>
              <a:t>Behind-the-Scenes Part</a:t>
            </a:r>
          </a:p>
          <a:p>
            <a:pPr marL="457200" indent="-457200" algn="l">
              <a:lnSpc>
                <a:spcPct val="15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</a:rPr>
              <a:t>scoring staff, TDs, online providers, observers, team officials,</a:t>
            </a:r>
          </a:p>
        </p:txBody>
      </p:sp>
    </p:spTree>
    <p:extLst>
      <p:ext uri="{BB962C8B-B14F-4D97-AF65-F5344CB8AC3E}">
        <p14:creationId xmlns:p14="http://schemas.microsoft.com/office/powerpoint/2010/main" val="82278194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A085FEE-B43D-4FB8-AEB8-2FED07758EFD}"/>
              </a:ext>
            </a:extLst>
          </p:cNvPr>
          <p:cNvSpPr txBox="1"/>
          <p:nvPr/>
        </p:nvSpPr>
        <p:spPr>
          <a:xfrm>
            <a:off x="668807" y="3609738"/>
            <a:ext cx="9361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00B050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77211392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hème Office">
  <a:themeElements>
    <a:clrScheme name="Personnalisé 1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EDF0C9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1234</TotalTime>
  <Words>286</Words>
  <Application>Microsoft Office PowerPoint</Application>
  <PresentationFormat>Custom</PresentationFormat>
  <Paragraphs>78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Franklin Gothic Demi Cond</vt:lpstr>
      <vt:lpstr>Helvetica 75 Bold</vt:lpstr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Annie</dc:creator>
  <cp:lastModifiedBy>BELCAK Peter OBS/OGSB</cp:lastModifiedBy>
  <cp:revision>99</cp:revision>
  <dcterms:created xsi:type="dcterms:W3CDTF">2011-12-25T21:19:53Z</dcterms:created>
  <dcterms:modified xsi:type="dcterms:W3CDTF">2022-01-27T16:46:48Z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6c818a6-e1a0-4a6e-a969-20d857c5dc62_Enabled">
    <vt:lpwstr>true</vt:lpwstr>
  </property>
  <property fmtid="{D5CDD505-2E9C-101B-9397-08002B2CF9AE}" pid="3" name="MSIP_Label_e6c818a6-e1a0-4a6e-a969-20d857c5dc62_SetDate">
    <vt:lpwstr>2022-01-27T16:46:48Z</vt:lpwstr>
  </property>
  <property fmtid="{D5CDD505-2E9C-101B-9397-08002B2CF9AE}" pid="4" name="MSIP_Label_e6c818a6-e1a0-4a6e-a969-20d857c5dc62_Method">
    <vt:lpwstr>Standard</vt:lpwstr>
  </property>
  <property fmtid="{D5CDD505-2E9C-101B-9397-08002B2CF9AE}" pid="5" name="MSIP_Label_e6c818a6-e1a0-4a6e-a969-20d857c5dc62_Name">
    <vt:lpwstr>Orange_restricted_internal.2</vt:lpwstr>
  </property>
  <property fmtid="{D5CDD505-2E9C-101B-9397-08002B2CF9AE}" pid="6" name="MSIP_Label_e6c818a6-e1a0-4a6e-a969-20d857c5dc62_SiteId">
    <vt:lpwstr>90c7a20a-f34b-40bf-bc48-b9253b6f5d20</vt:lpwstr>
  </property>
  <property fmtid="{D5CDD505-2E9C-101B-9397-08002B2CF9AE}" pid="7" name="MSIP_Label_e6c818a6-e1a0-4a6e-a969-20d857c5dc62_ActionId">
    <vt:lpwstr>1c76032d-d884-4b3e-9383-4bdd5101f39c</vt:lpwstr>
  </property>
  <property fmtid="{D5CDD505-2E9C-101B-9397-08002B2CF9AE}" pid="8" name="MSIP_Label_e6c818a6-e1a0-4a6e-a969-20d857c5dc62_ContentBits">
    <vt:lpwstr>2</vt:lpwstr>
  </property>
</Properties>
</file>