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Lato" panose="020B0604020202020204" charset="-18"/>
      <p:regular r:id="rId9"/>
      <p:bold r:id="rId10"/>
      <p:italic r:id="rId11"/>
      <p:boldItalic r:id="rId12"/>
    </p:embeddedFont>
    <p:embeddedFont>
      <p:font typeface="Raleway" panose="020B0604020202020204" charset="-18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-346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59319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5b15f0a3_5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5b15f0a3_5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23630543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23630543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251bb473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251bb473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d251bb473_0_6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d251bb473_0_6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cb9a0b074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cb9a0b074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353535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Bridge School Dubrovnik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 guide by Frano Jancic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 idx="4294967295"/>
          </p:nvPr>
        </p:nvSpPr>
        <p:spPr>
          <a:xfrm>
            <a:off x="535775" y="712150"/>
            <a:ext cx="51972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Structure</a:t>
            </a:r>
            <a:endParaRPr sz="2400"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 idx="4294967295"/>
          </p:nvPr>
        </p:nvSpPr>
        <p:spPr>
          <a:xfrm>
            <a:off x="535775" y="1480150"/>
            <a:ext cx="5197200" cy="30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ato"/>
                <a:ea typeface="Lato"/>
                <a:cs typeface="Lato"/>
                <a:sym typeface="Lato"/>
              </a:rPr>
              <a:t>3 teachers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700">
                <a:latin typeface="Lato"/>
                <a:ea typeface="Lato"/>
                <a:cs typeface="Lato"/>
                <a:sym typeface="Lato"/>
              </a:rPr>
              <a:t>Senior centre 2h/week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700">
                <a:latin typeface="Lato"/>
                <a:ea typeface="Lato"/>
                <a:cs typeface="Lato"/>
                <a:sym typeface="Lato"/>
              </a:rPr>
              <a:t>Gymnasium 3h/month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700">
                <a:latin typeface="Lato"/>
                <a:ea typeface="Lato"/>
                <a:cs typeface="Lato"/>
                <a:sym typeface="Lato"/>
              </a:rPr>
              <a:t>Supervised tournament once a week 12/15 boards</a:t>
            </a:r>
            <a:endParaRPr sz="17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5" descr="Piece of duct tape sticking a note to the slide"/>
          <p:cNvPicPr preferRelativeResize="0"/>
          <p:nvPr/>
        </p:nvPicPr>
        <p:blipFill rotWithShape="1">
          <a:blip r:embed="rId4">
            <a:alphaModFix/>
          </a:blip>
          <a:srcRect l="9244" t="5926" r="2118" b="10011"/>
          <a:stretch/>
        </p:blipFill>
        <p:spPr>
          <a:xfrm rot="154828">
            <a:off x="3536000" y="147301"/>
            <a:ext cx="2072000" cy="7360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5"/>
          <p:cNvSpPr txBox="1"/>
          <p:nvPr/>
        </p:nvSpPr>
        <p:spPr>
          <a:xfrm>
            <a:off x="2855550" y="687397"/>
            <a:ext cx="3432900" cy="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Program</a:t>
            </a:r>
            <a:endParaRPr sz="3000" b="1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7" name="Google Shape;87;p15"/>
          <p:cNvSpPr txBox="1">
            <a:spLocks noGrp="1"/>
          </p:cNvSpPr>
          <p:nvPr>
            <p:ph type="body" idx="4294967295"/>
          </p:nvPr>
        </p:nvSpPr>
        <p:spPr>
          <a:xfrm>
            <a:off x="2855550" y="1377480"/>
            <a:ext cx="3432900" cy="33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lang="en" sz="14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Whist</a:t>
            </a:r>
            <a:r>
              <a:rPr lang="en" sz="1400">
                <a:latin typeface="Raleway"/>
                <a:ea typeface="Raleway"/>
                <a:cs typeface="Raleway"/>
                <a:sym typeface="Raleway"/>
              </a:rPr>
              <a:t/>
            </a:r>
            <a:br>
              <a:rPr lang="en" sz="1400">
                <a:latin typeface="Raleway"/>
                <a:ea typeface="Raleway"/>
                <a:cs typeface="Raleway"/>
                <a:sym typeface="Raleway"/>
              </a:rPr>
            </a:br>
            <a:r>
              <a:rPr lang="en" sz="1400">
                <a:latin typeface="Raleway"/>
                <a:ea typeface="Raleway"/>
                <a:cs typeface="Raleway"/>
                <a:sym typeface="Raleway"/>
              </a:rPr>
              <a:t>Trumps, tricks, leads, signals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75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lang="en" sz="14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Auction Bridge</a:t>
            </a:r>
            <a:r>
              <a:rPr lang="en" sz="1400">
                <a:latin typeface="Raleway"/>
                <a:ea typeface="Raleway"/>
                <a:cs typeface="Raleway"/>
                <a:sym typeface="Raleway"/>
              </a:rPr>
              <a:t/>
            </a:r>
            <a:br>
              <a:rPr lang="en" sz="1400">
                <a:latin typeface="Raleway"/>
                <a:ea typeface="Raleway"/>
                <a:cs typeface="Raleway"/>
                <a:sym typeface="Raleway"/>
              </a:rPr>
            </a:b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Dummy, points</a:t>
            </a:r>
            <a:r>
              <a:rPr lang="en" sz="12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75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➔"/>
            </a:pPr>
            <a:r>
              <a:rPr lang="en" sz="14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Bridge</a:t>
            </a:r>
            <a:r>
              <a:rPr lang="en" sz="1400">
                <a:latin typeface="Raleway"/>
                <a:ea typeface="Raleway"/>
                <a:cs typeface="Raleway"/>
                <a:sym typeface="Raleway"/>
              </a:rPr>
              <a:t/>
            </a:r>
            <a:br>
              <a:rPr lang="en" sz="1400">
                <a:latin typeface="Raleway"/>
                <a:ea typeface="Raleway"/>
                <a:cs typeface="Raleway"/>
                <a:sym typeface="Raleway"/>
              </a:rPr>
            </a:b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Game &amp; slam bonuses, penalties</a:t>
            </a:r>
            <a:endParaRPr sz="120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04800" rtl="0">
              <a:spcBef>
                <a:spcPts val="1000"/>
              </a:spcBef>
              <a:spcAft>
                <a:spcPts val="1000"/>
              </a:spcAft>
              <a:buClr>
                <a:srgbClr val="FF0000"/>
              </a:buClr>
              <a:buSzPts val="1200"/>
              <a:buFont typeface="Raleway"/>
              <a:buChar char="➔"/>
            </a:pPr>
            <a:r>
              <a:rPr lang="en" sz="1200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PLAY IN CLUB TOURNAMENT ON 4TH DATE</a:t>
            </a:r>
            <a:endParaRPr sz="1200" b="1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283100" y="712150"/>
            <a:ext cx="8631600" cy="383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Wide Street Bidding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Balance hand</a:t>
            </a:r>
            <a:endParaRPr>
              <a:solidFill>
                <a:schemeClr val="accent5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Unbalanced hand</a:t>
            </a:r>
            <a:endParaRPr>
              <a:solidFill>
                <a:schemeClr val="accent5"/>
              </a:solidFill>
            </a:endParaRPr>
          </a:p>
        </p:txBody>
      </p:sp>
      <p:grpSp>
        <p:nvGrpSpPr>
          <p:cNvPr id="93" name="Google Shape;93;p16"/>
          <p:cNvGrpSpPr/>
          <p:nvPr/>
        </p:nvGrpSpPr>
        <p:grpSpPr>
          <a:xfrm>
            <a:off x="6781388" y="2464029"/>
            <a:ext cx="2212050" cy="2537076"/>
            <a:chOff x="6803275" y="395363"/>
            <a:chExt cx="2212050" cy="2537076"/>
          </a:xfrm>
        </p:grpSpPr>
        <p:pic>
          <p:nvPicPr>
            <p:cNvPr id="94" name="Google Shape;94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803275" y="427445"/>
              <a:ext cx="2212050" cy="25049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6" descr="Piece of duct tape sticking a note to the slide"/>
            <p:cNvPicPr preferRelativeResize="0"/>
            <p:nvPr/>
          </p:nvPicPr>
          <p:blipFill rotWithShape="1">
            <a:blip r:embed="rId4">
              <a:alphaModFix/>
            </a:blip>
            <a:srcRect l="9244" t="5926" r="2118" b="10011"/>
            <a:stretch/>
          </p:blipFill>
          <p:spPr>
            <a:xfrm rot="154826">
              <a:off x="7370663" y="419419"/>
              <a:ext cx="1077273" cy="38268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16"/>
            <p:cNvSpPr txBox="1"/>
            <p:nvPr/>
          </p:nvSpPr>
          <p:spPr>
            <a:xfrm>
              <a:off x="6944800" y="684231"/>
              <a:ext cx="1929000" cy="200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100"/>
                <a:buFont typeface="Arial"/>
                <a:buNone/>
              </a:pPr>
              <a:r>
                <a:rPr lang="en" b="1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Tip</a:t>
              </a:r>
              <a:endParaRPr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  <a:p>
              <a:pPr marL="0" lvl="0" indent="0" rtl="0">
                <a:spcBef>
                  <a:spcPts val="800"/>
                </a:spcBef>
                <a:spcAft>
                  <a:spcPts val="800"/>
                </a:spcAft>
                <a:buClr>
                  <a:schemeClr val="dk2"/>
                </a:buClr>
                <a:buSzPts val="1100"/>
                <a:buFont typeface="Arial"/>
                <a:buNone/>
              </a:pPr>
              <a:r>
                <a:rPr lang="en" sz="1200">
                  <a:solidFill>
                    <a:schemeClr val="dk2"/>
                  </a:solidFill>
                  <a:latin typeface="Raleway"/>
                  <a:ea typeface="Raleway"/>
                  <a:cs typeface="Raleway"/>
                  <a:sym typeface="Raleway"/>
                </a:rPr>
                <a:t>Two opening hands / game must be bid</a:t>
              </a:r>
              <a:endParaRPr sz="12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283099" y="712150"/>
            <a:ext cx="8622300" cy="383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No No Trump Opening</a:t>
            </a:r>
            <a:endParaRPr>
              <a:solidFill>
                <a:schemeClr val="accent5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(Too good to be true)</a:t>
            </a:r>
            <a:endParaRPr>
              <a:solidFill>
                <a:schemeClr val="accent5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Only Penalty Doubles</a:t>
            </a:r>
            <a:endParaRPr>
              <a:solidFill>
                <a:schemeClr val="accent5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5"/>
                </a:solidFill>
              </a:rPr>
              <a:t>(Life is to short)</a:t>
            </a:r>
            <a:endParaRPr>
              <a:solidFill>
                <a:schemeClr val="accent5"/>
              </a:solidFill>
            </a:endParaRPr>
          </a:p>
          <a:p>
            <a:pPr marL="0" lvl="0" indent="0" rtl="0">
              <a:spcBef>
                <a:spcPts val="1000"/>
              </a:spcBef>
              <a:spcAft>
                <a:spcPts val="1000"/>
              </a:spcAft>
              <a:buNone/>
            </a:pPr>
            <a:endParaRPr sz="24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>
            <a:spLocks noGrp="1"/>
          </p:cNvSpPr>
          <p:nvPr>
            <p:ph type="title"/>
          </p:nvPr>
        </p:nvSpPr>
        <p:spPr>
          <a:xfrm>
            <a:off x="283100" y="712150"/>
            <a:ext cx="8620500" cy="101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Problems</a:t>
            </a:r>
            <a:endParaRPr/>
          </a:p>
        </p:txBody>
      </p:sp>
      <p:sp>
        <p:nvSpPr>
          <p:cNvPr id="107" name="Google Shape;107;p18"/>
          <p:cNvSpPr/>
          <p:nvPr/>
        </p:nvSpPr>
        <p:spPr>
          <a:xfrm>
            <a:off x="371775" y="1988900"/>
            <a:ext cx="2629500" cy="22449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8"/>
          <p:cNvSpPr/>
          <p:nvPr/>
        </p:nvSpPr>
        <p:spPr>
          <a:xfrm>
            <a:off x="3210432" y="1988900"/>
            <a:ext cx="2629500" cy="22449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8"/>
          <p:cNvSpPr/>
          <p:nvPr/>
        </p:nvSpPr>
        <p:spPr>
          <a:xfrm>
            <a:off x="6049089" y="1988900"/>
            <a:ext cx="2629500" cy="22449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title"/>
          </p:nvPr>
        </p:nvSpPr>
        <p:spPr>
          <a:xfrm>
            <a:off x="6125275" y="2061900"/>
            <a:ext cx="2481600" cy="20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100"/>
              <a:t>How to improve from bridge school to club?</a:t>
            </a:r>
            <a:endParaRPr sz="1400" b="0">
              <a:solidFill>
                <a:schemeClr val="lt1"/>
              </a:solidFill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447975" y="2061900"/>
            <a:ext cx="2481600" cy="20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100"/>
              <a:t>Not enough mentors to be first time partners</a:t>
            </a:r>
            <a:endParaRPr sz="1400">
              <a:solidFill>
                <a:schemeClr val="lt1"/>
              </a:solidFill>
            </a:endParaRPr>
          </a:p>
        </p:txBody>
      </p:sp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3286625" y="2061900"/>
            <a:ext cx="2481600" cy="20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100"/>
              <a:t>Attract players to club play</a:t>
            </a:r>
            <a:endParaRPr sz="1400" b="0">
              <a:solidFill>
                <a:schemeClr val="lt1"/>
              </a:solidFill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283100" y="4654975"/>
            <a:ext cx="6244200" cy="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Quotes for illustration purposes only</a:t>
            </a:r>
            <a:endParaRPr sz="1200" i="1">
              <a:solidFill>
                <a:schemeClr val="accent5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89</Words>
  <Application>Microsoft Office PowerPoint</Application>
  <PresentationFormat>On-screen Show (16:9)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Lato</vt:lpstr>
      <vt:lpstr>Raleway</vt:lpstr>
      <vt:lpstr>Swiss</vt:lpstr>
      <vt:lpstr>Bridge School Dubrovnik</vt:lpstr>
      <vt:lpstr>Structure</vt:lpstr>
      <vt:lpstr>PowerPoint Presentation</vt:lpstr>
      <vt:lpstr>Wide Street Bidding Balance hand Unbalanced hand</vt:lpstr>
      <vt:lpstr>No No Trump Opening (Too good to be true) Only Penalty Doubles (Life is to short) </vt:lpstr>
      <vt:lpstr>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School Dubrovnik</dc:title>
  <cp:lastModifiedBy>Milan Macura</cp:lastModifiedBy>
  <cp:revision>3</cp:revision>
  <dcterms:modified xsi:type="dcterms:W3CDTF">2018-07-18T09:40:53Z</dcterms:modified>
</cp:coreProperties>
</file>