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0" r:id="rId3"/>
    <p:sldId id="323" r:id="rId4"/>
    <p:sldId id="320" r:id="rId5"/>
    <p:sldId id="319" r:id="rId6"/>
    <p:sldId id="318" r:id="rId7"/>
    <p:sldId id="285" r:id="rId8"/>
    <p:sldId id="289" r:id="rId9"/>
    <p:sldId id="287" r:id="rId10"/>
    <p:sldId id="288" r:id="rId11"/>
    <p:sldId id="322" r:id="rId12"/>
    <p:sldId id="321" r:id="rId13"/>
    <p:sldId id="284" r:id="rId14"/>
  </p:sldIdLst>
  <p:sldSz cx="8961438" cy="6721475"/>
  <p:notesSz cx="6743700" cy="9906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22372-2E91-4A1F-BB44-204AC0B13524}">
          <p14:sldIdLst>
            <p14:sldId id="257"/>
            <p14:sldId id="290"/>
            <p14:sldId id="323"/>
            <p14:sldId id="320"/>
            <p14:sldId id="319"/>
            <p14:sldId id="318"/>
            <p14:sldId id="285"/>
            <p14:sldId id="289"/>
            <p14:sldId id="287"/>
            <p14:sldId id="288"/>
            <p14:sldId id="322"/>
            <p14:sldId id="321"/>
            <p14:sldId id="284"/>
          </p14:sldIdLst>
        </p14:section>
        <p14:section name="Untitled Section" id="{D36D0C7C-8E6A-47CF-A9F5-F24E1F4545C4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7" autoAdjust="0"/>
    <p:restoredTop sz="94684" autoAdjust="0"/>
  </p:normalViewPr>
  <p:slideViewPr>
    <p:cSldViewPr snapToGrid="0" snapToObjects="1">
      <p:cViewPr varScale="1">
        <p:scale>
          <a:sx n="90" d="100"/>
          <a:sy n="90" d="100"/>
        </p:scale>
        <p:origin x="-1157" y="-77"/>
      </p:cViewPr>
      <p:guideLst>
        <p:guide orient="horz"/>
        <p:guide pos="120"/>
        <p:guide pos="55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08" y="-114"/>
      </p:cViewPr>
      <p:guideLst>
        <p:guide orient="horz" pos="312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100" y="5322888"/>
            <a:ext cx="57467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8213" y="9526072"/>
            <a:ext cx="5349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53135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790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 userDrawn="1"/>
        </p:nvSpPr>
        <p:spPr>
          <a:xfrm>
            <a:off x="0" y="0"/>
            <a:ext cx="8961438" cy="6721475"/>
          </a:xfrm>
          <a:custGeom>
            <a:avLst/>
            <a:gdLst>
              <a:gd name="connsiteX0" fmla="*/ 0 w 8961438"/>
              <a:gd name="connsiteY0" fmla="*/ 0 h 6721475"/>
              <a:gd name="connsiteX1" fmla="*/ 8961438 w 8961438"/>
              <a:gd name="connsiteY1" fmla="*/ 0 h 6721475"/>
              <a:gd name="connsiteX2" fmla="*/ 8961438 w 8961438"/>
              <a:gd name="connsiteY2" fmla="*/ 1780229 h 6721475"/>
              <a:gd name="connsiteX3" fmla="*/ 1470276 w 8961438"/>
              <a:gd name="connsiteY3" fmla="*/ 1780229 h 6721475"/>
              <a:gd name="connsiteX4" fmla="*/ 943429 w 8961438"/>
              <a:gd name="connsiteY4" fmla="*/ 2307076 h 6721475"/>
              <a:gd name="connsiteX5" fmla="*/ 943429 w 8961438"/>
              <a:gd name="connsiteY5" fmla="*/ 4414399 h 6721475"/>
              <a:gd name="connsiteX6" fmla="*/ 1470276 w 8961438"/>
              <a:gd name="connsiteY6" fmla="*/ 4941246 h 6721475"/>
              <a:gd name="connsiteX7" fmla="*/ 8961438 w 8961438"/>
              <a:gd name="connsiteY7" fmla="*/ 4941246 h 6721475"/>
              <a:gd name="connsiteX8" fmla="*/ 8961438 w 8961438"/>
              <a:gd name="connsiteY8" fmla="*/ 6721475 h 6721475"/>
              <a:gd name="connsiteX9" fmla="*/ 0 w 8961438"/>
              <a:gd name="connsiteY9" fmla="*/ 672147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1438" h="6721475">
                <a:moveTo>
                  <a:pt x="0" y="0"/>
                </a:moveTo>
                <a:lnTo>
                  <a:pt x="8961438" y="0"/>
                </a:lnTo>
                <a:lnTo>
                  <a:pt x="8961438" y="1780229"/>
                </a:lnTo>
                <a:lnTo>
                  <a:pt x="1470276" y="1780229"/>
                </a:lnTo>
                <a:cubicBezTo>
                  <a:pt x="1179306" y="1780229"/>
                  <a:pt x="943429" y="2016106"/>
                  <a:pt x="943429" y="2307076"/>
                </a:cubicBezTo>
                <a:lnTo>
                  <a:pt x="943429" y="4414399"/>
                </a:lnTo>
                <a:cubicBezTo>
                  <a:pt x="943429" y="4705369"/>
                  <a:pt x="1179306" y="4941246"/>
                  <a:pt x="1470276" y="4941246"/>
                </a:cubicBezTo>
                <a:lnTo>
                  <a:pt x="8961438" y="4941246"/>
                </a:lnTo>
                <a:lnTo>
                  <a:pt x="8961438" y="6721475"/>
                </a:lnTo>
                <a:lnTo>
                  <a:pt x="0" y="6721475"/>
                </a:lnTo>
                <a:close/>
              </a:path>
            </a:pathLst>
          </a:cu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2850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7357" y="2745184"/>
            <a:ext cx="4175450" cy="123110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chemeClr val="accent4"/>
                </a:solidFill>
                <a:latin typeface="Cambria" panose="02040503050406030204" pitchFamily="18" charset="0"/>
                <a:ea typeface="+mj-ea"/>
              </a:defRPr>
            </a:lvl1pPr>
          </a:lstStyle>
          <a:p>
            <a:pPr lvl="0"/>
            <a:r>
              <a:rPr lang="cs-CZ" noProof="0" dirty="0" smtClean="0"/>
              <a:t>Kliknutím lze upravit styl.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81516" y="5722340"/>
            <a:ext cx="7011292" cy="276999"/>
          </a:xfrm>
        </p:spPr>
        <p:txBody>
          <a:bodyPr wrap="square">
            <a:spAutoFit/>
          </a:bodyPr>
          <a:lstStyle>
            <a:lvl1pPr algn="l">
              <a:defRPr sz="1800" b="1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</a:defRPr>
            </a:lvl1pPr>
          </a:lstStyle>
          <a:p>
            <a:pPr lvl="0"/>
            <a:r>
              <a:rPr lang="cs-CZ" noProof="0" dirty="0" smtClean="0"/>
              <a:t>Kliknutím lze upravit styl.</a:t>
            </a:r>
          </a:p>
        </p:txBody>
      </p:sp>
      <p:pic>
        <p:nvPicPr>
          <p:cNvPr id="7" name="Picture 2" descr="https://upload.wikimedia.org/wikipedia/fr/3/3e/Logo.ebl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5" y="2745180"/>
            <a:ext cx="2398262" cy="12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0525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3" name="Spodní lišta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9" b="100000" l="0" r="100000">
                        <a14:foregroundMark x1="72187" y1="31707" x2="72187" y2="31707"/>
                        <a14:foregroundMark x1="79724" y1="37805" x2="79724" y2="37805"/>
                        <a14:foregroundMark x1="90552" y1="20732" x2="90552" y2="20732"/>
                        <a14:foregroundMark x1="95648" y1="12195" x2="95648" y2="12195"/>
                        <a14:foregroundMark x1="85775" y1="2439" x2="85775" y2="2439"/>
                      </a14:backgroundRemoval>
                    </a14:imgEffect>
                    <a14:imgEffect>
                      <a14:artisticTexturiz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6095"/>
            <a:ext cx="8972550" cy="7810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36" name="Text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for changing the text.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9" name="Nadpis"/>
          <p:cNvSpPr>
            <a:spLocks noGrp="1" noChangeArrowheads="1"/>
          </p:cNvSpPr>
          <p:nvPr>
            <p:ph type="title"/>
          </p:nvPr>
        </p:nvSpPr>
        <p:spPr bwMode="auto">
          <a:xfrm>
            <a:off x="173621" y="337601"/>
            <a:ext cx="862203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Topic, click for rewrite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500" b="1" baseline="0">
          <a:solidFill>
            <a:schemeClr val="accent4"/>
          </a:solidFill>
          <a:latin typeface="Cambria" panose="02040503050406030204" pitchFamily="18" charset="0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accent4"/>
        </a:buClr>
        <a:buSzPct val="100000"/>
        <a:buFont typeface="Arial" panose="020B0604020202020204" pitchFamily="34" charset="0"/>
        <a:buChar char="♠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361950" indent="-180975" algn="l" defTabSz="895350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100000"/>
        <a:buFont typeface="Arial" panose="020B0604020202020204" pitchFamily="34" charset="0"/>
        <a:buChar char="♥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542925" indent="-180975" algn="l" defTabSz="895350" rtl="0" eaLnBrk="1" fontAlgn="base" hangingPunct="1">
        <a:spcBef>
          <a:spcPct val="0"/>
        </a:spcBef>
        <a:spcAft>
          <a:spcPct val="0"/>
        </a:spcAft>
        <a:buClr>
          <a:schemeClr val="accent5"/>
        </a:buClr>
        <a:buSzPct val="100000"/>
        <a:buFont typeface="Arial" panose="020B0604020202020204" pitchFamily="34" charset="0"/>
        <a:buChar char="♦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714375" indent="-171450" algn="l" defTabSz="895350" rtl="0" eaLnBrk="1" fontAlgn="base" hangingPunct="1">
        <a:spcBef>
          <a:spcPct val="0"/>
        </a:spcBef>
        <a:spcAft>
          <a:spcPct val="0"/>
        </a:spcAft>
        <a:buClr>
          <a:schemeClr val="accent6"/>
        </a:buClr>
        <a:buSzPct val="100000"/>
        <a:buFont typeface="Arial" panose="020B0604020202020204" pitchFamily="34" charset="0"/>
        <a:buChar char="♣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49262" y="2114247"/>
            <a:ext cx="4143545" cy="2492990"/>
          </a:xfrm>
        </p:spPr>
        <p:txBody>
          <a:bodyPr/>
          <a:lstStyle/>
          <a:p>
            <a:r>
              <a:rPr lang="en-US" sz="5400" dirty="0" smtClean="0"/>
              <a:t>Hand evaluation</a:t>
            </a:r>
            <a:r>
              <a:rPr lang="cs-CZ" sz="5400" dirty="0" smtClean="0"/>
              <a:t> – loser tricks</a:t>
            </a:r>
            <a:endParaRPr lang="cs-CZ" sz="5400" dirty="0">
              <a:solidFill>
                <a:schemeClr val="accent4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49262" y="5625696"/>
            <a:ext cx="4143545" cy="430887"/>
          </a:xfrm>
        </p:spPr>
        <p:txBody>
          <a:bodyPr/>
          <a:lstStyle/>
          <a:p>
            <a:r>
              <a:rPr lang="en-US" sz="2800" dirty="0" smtClean="0"/>
              <a:t>July 1</a:t>
            </a:r>
            <a:r>
              <a:rPr lang="cs-CZ" sz="2800" dirty="0" smtClean="0"/>
              <a:t>7</a:t>
            </a:r>
            <a:r>
              <a:rPr lang="en-US" sz="2800" dirty="0" smtClean="0"/>
              <a:t>, 2018</a:t>
            </a:r>
            <a:endParaRPr lang="en-US" sz="2800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492250" y="704769"/>
            <a:ext cx="67749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000" b="1" baseline="0">
                <a:solidFill>
                  <a:schemeClr val="accent4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chemeClr val="bg1"/>
                </a:solidFill>
              </a:rPr>
              <a:t>Bridge lecture – intermediate</a:t>
            </a:r>
            <a:endParaRPr lang="cs-CZ" sz="3600" kern="0" dirty="0">
              <a:solidFill>
                <a:schemeClr val="bg1"/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 bwMode="auto">
          <a:xfrm>
            <a:off x="4349262" y="5045865"/>
            <a:ext cx="41435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800" b="1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61950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42925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14375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b</a:t>
            </a:r>
            <a:r>
              <a:rPr lang="en-US" sz="2800" kern="0" dirty="0" smtClean="0"/>
              <a:t>y Milan </a:t>
            </a:r>
            <a:r>
              <a:rPr lang="en-US" sz="2800" kern="0" dirty="0" err="1" smtClean="0"/>
              <a:t>Macura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9364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28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5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♣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83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AQJ104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6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K9642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7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K97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J1082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AQ873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QJ96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852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KQ5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J105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587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AK10542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63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A9743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-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28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W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NS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0800000">
            <a:off x="2249419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6" name="Zaoblený obdélník 33"/>
          <p:cNvSpPr/>
          <p:nvPr/>
        </p:nvSpPr>
        <p:spPr>
          <a:xfrm>
            <a:off x="7239864" y="3110721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2" name="Zaoblený obdélník 28"/>
          <p:cNvSpPr/>
          <p:nvPr/>
        </p:nvSpPr>
        <p:spPr>
          <a:xfrm>
            <a:off x="8058868" y="3110720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5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3" name="Zaoblený obdélník 33"/>
          <p:cNvSpPr/>
          <p:nvPr/>
        </p:nvSpPr>
        <p:spPr>
          <a:xfrm>
            <a:off x="5611638" y="367228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6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♣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4" name="Zaoblený obdélník 34"/>
          <p:cNvSpPr/>
          <p:nvPr/>
        </p:nvSpPr>
        <p:spPr>
          <a:xfrm>
            <a:off x="6420861" y="367228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5" name="Zaoblený obdélník 33"/>
          <p:cNvSpPr/>
          <p:nvPr/>
        </p:nvSpPr>
        <p:spPr>
          <a:xfrm>
            <a:off x="7239864" y="3686715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7" name="Zaoblený obdélník 32"/>
          <p:cNvSpPr/>
          <p:nvPr/>
        </p:nvSpPr>
        <p:spPr>
          <a:xfrm>
            <a:off x="8058868" y="3692331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dbl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8" name="Zaoblený obdélník 33"/>
          <p:cNvSpPr/>
          <p:nvPr/>
        </p:nvSpPr>
        <p:spPr>
          <a:xfrm>
            <a:off x="5611638" y="4266339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9" name="Zaoblený obdélník 34"/>
          <p:cNvSpPr/>
          <p:nvPr/>
        </p:nvSpPr>
        <p:spPr>
          <a:xfrm>
            <a:off x="6420861" y="4266339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40" name="Zaoblený obdélník 33"/>
          <p:cNvSpPr/>
          <p:nvPr/>
        </p:nvSpPr>
        <p:spPr>
          <a:xfrm>
            <a:off x="7239864" y="428076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6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29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14" name="Zaoblený obdélník 31"/>
          <p:cNvSpPr/>
          <p:nvPr/>
        </p:nvSpPr>
        <p:spPr>
          <a:xfrm>
            <a:off x="7239864" y="1883527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1883527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2453705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2453705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-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KJ97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65432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K965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A5632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AQ108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-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Q109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65432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AK98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J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587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KJ876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-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QJ107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Q1098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29</a:t>
            </a:r>
            <a:endParaRPr lang="en-US" b="1" dirty="0" smtClean="0"/>
          </a:p>
          <a:p>
            <a:r>
              <a:rPr lang="en-US" dirty="0" smtClean="0"/>
              <a:t>Dealer: </a:t>
            </a:r>
            <a:r>
              <a:rPr lang="en-US" b="1" dirty="0" smtClean="0"/>
              <a:t>S</a:t>
            </a:r>
            <a:endParaRPr lang="en-US" b="1" dirty="0" smtClean="0"/>
          </a:p>
          <a:p>
            <a:r>
              <a:rPr lang="en-US" dirty="0" smtClean="0"/>
              <a:t>VUL: </a:t>
            </a:r>
            <a:r>
              <a:rPr lang="en-US" b="1" dirty="0" smtClean="0"/>
              <a:t>NS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0800000">
            <a:off x="2249419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6" name="Zaoblený obdélník 33"/>
          <p:cNvSpPr/>
          <p:nvPr/>
        </p:nvSpPr>
        <p:spPr>
          <a:xfrm>
            <a:off x="7239864" y="2468132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♥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2" name="Zaoblený obdélník 28"/>
          <p:cNvSpPr/>
          <p:nvPr/>
        </p:nvSpPr>
        <p:spPr>
          <a:xfrm>
            <a:off x="8058868" y="2468131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3" name="Zaoblený obdélník 33"/>
          <p:cNvSpPr/>
          <p:nvPr/>
        </p:nvSpPr>
        <p:spPr>
          <a:xfrm>
            <a:off x="5611638" y="3029699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♥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4" name="Zaoblený obdélník 34"/>
          <p:cNvSpPr/>
          <p:nvPr/>
        </p:nvSpPr>
        <p:spPr>
          <a:xfrm>
            <a:off x="6420861" y="3029699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5" name="Zaoblený obdélník 33"/>
          <p:cNvSpPr/>
          <p:nvPr/>
        </p:nvSpPr>
        <p:spPr>
          <a:xfrm>
            <a:off x="7239864" y="304412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♥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7" name="Zaoblený obdélník 32"/>
          <p:cNvSpPr/>
          <p:nvPr/>
        </p:nvSpPr>
        <p:spPr>
          <a:xfrm>
            <a:off x="8058868" y="3049742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8" name="Zaoblený obdélník 33"/>
          <p:cNvSpPr/>
          <p:nvPr/>
        </p:nvSpPr>
        <p:spPr>
          <a:xfrm>
            <a:off x="5611638" y="3623750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9" name="Zaoblený obdélník 34"/>
          <p:cNvSpPr/>
          <p:nvPr/>
        </p:nvSpPr>
        <p:spPr>
          <a:xfrm>
            <a:off x="6420861" y="3623750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36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30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♥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4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32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AK432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A65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987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57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AKQJ104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65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KJ2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Q5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987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J109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10987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432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587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65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Q87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Q43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AKJ109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30</a:t>
            </a:r>
            <a:endParaRPr lang="en-US" b="1" dirty="0" smtClean="0"/>
          </a:p>
          <a:p>
            <a:r>
              <a:rPr lang="en-US" dirty="0" smtClean="0"/>
              <a:t>Dealer: </a:t>
            </a:r>
            <a:r>
              <a:rPr lang="en-US" b="1" dirty="0"/>
              <a:t>E</a:t>
            </a:r>
            <a:endParaRPr lang="en-US" b="1" dirty="0" smtClean="0"/>
          </a:p>
          <a:p>
            <a:r>
              <a:rPr lang="en-US" dirty="0" smtClean="0"/>
              <a:t>VUL: </a:t>
            </a:r>
            <a:r>
              <a:rPr lang="en-US" b="1" dirty="0" smtClean="0"/>
              <a:t>All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0800000">
            <a:off x="2249419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6" name="Zaoblený obdélník 33"/>
          <p:cNvSpPr/>
          <p:nvPr/>
        </p:nvSpPr>
        <p:spPr>
          <a:xfrm>
            <a:off x="7239864" y="3110721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41" name="Zaoblený obdélník 30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42" name="Zaoblený obdélník 31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6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529961"/>
            <a:ext cx="8622036" cy="769441"/>
          </a:xfrm>
        </p:spPr>
        <p:txBody>
          <a:bodyPr/>
          <a:lstStyle/>
          <a:p>
            <a:pPr algn="ctr"/>
            <a:r>
              <a:rPr lang="en-US" dirty="0" smtClean="0"/>
              <a:t>Remember – </a:t>
            </a:r>
            <a:r>
              <a:rPr lang="cs-CZ" dirty="0" smtClean="0"/>
              <a:t>only evaluating your hand well makes you an expert player</a:t>
            </a:r>
            <a:endParaRPr lang="cs-CZ" dirty="0"/>
          </a:p>
        </p:txBody>
      </p:sp>
      <p:pic>
        <p:nvPicPr>
          <p:cNvPr id="19458" name="Picture 2" descr="Image result for mod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9" y="1579205"/>
            <a:ext cx="7468426" cy="4191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314517"/>
            <a:ext cx="8622036" cy="430887"/>
          </a:xfrm>
        </p:spPr>
        <p:txBody>
          <a:bodyPr/>
          <a:lstStyle/>
          <a:p>
            <a:r>
              <a:rPr lang="cs-CZ" sz="2800" dirty="0" smtClean="0"/>
              <a:t>Standard evaluation methods</a:t>
            </a:r>
            <a:endParaRPr lang="cs-CZ" sz="2800" dirty="0"/>
          </a:p>
        </p:txBody>
      </p:sp>
      <p:sp>
        <p:nvSpPr>
          <p:cNvPr id="7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10110" y="1882272"/>
            <a:ext cx="3780890" cy="1250555"/>
          </a:xfrm>
          <a:prstGeom prst="round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High card points</a:t>
            </a:r>
          </a:p>
        </p:txBody>
      </p:sp>
      <p:sp>
        <p:nvSpPr>
          <p:cNvPr id="8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10110" y="3569406"/>
            <a:ext cx="3780890" cy="1250555"/>
          </a:xfrm>
          <a:prstGeom prst="round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High card points + distributional points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601110" y="1882273"/>
            <a:ext cx="3780890" cy="1250555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bg1"/>
                </a:solidFill>
              </a:rPr>
              <a:t>Loser tricks (LT)</a:t>
            </a:r>
          </a:p>
        </p:txBody>
      </p:sp>
      <p:sp>
        <p:nvSpPr>
          <p:cNvPr id="11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601110" y="3569407"/>
            <a:ext cx="3780890" cy="1250555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3200" b="1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dirty="0"/>
              <a:t>Playing tricks (PT)</a:t>
            </a:r>
          </a:p>
        </p:txBody>
      </p:sp>
    </p:spTree>
    <p:extLst>
      <p:ext uri="{BB962C8B-B14F-4D97-AF65-F5344CB8AC3E}">
        <p14:creationId xmlns:p14="http://schemas.microsoft.com/office/powerpoint/2010/main" val="21073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many losers do we have in the suit?</a:t>
            </a:r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2633133" y="1120999"/>
            <a:ext cx="159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xx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44999" y="1120999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AJx</a:t>
            </a:r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33133" y="2009998"/>
            <a:ext cx="159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Qxx</a:t>
            </a: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44999" y="2009999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xxx</a:t>
            </a:r>
            <a:endParaRPr lang="en-US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33133" y="2949798"/>
            <a:ext cx="159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AJxx</a:t>
            </a:r>
            <a:endParaRPr lang="en-US" sz="3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44999" y="2949799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Kxx</a:t>
            </a:r>
            <a:endParaRPr lang="en-US" sz="3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33133" y="3864198"/>
            <a:ext cx="159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QJx</a:t>
            </a:r>
            <a:endParaRPr lang="en-US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44999" y="3864199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xxxx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633133" y="4812465"/>
            <a:ext cx="159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KQx</a:t>
            </a:r>
            <a:endParaRPr lang="en-US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444999" y="4812466"/>
            <a:ext cx="205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</a:rPr>
              <a:t>♠</a:t>
            </a:r>
            <a:r>
              <a:rPr lang="en-US" sz="3600" dirty="0" smtClean="0"/>
              <a:t> </a:t>
            </a:r>
            <a:r>
              <a:rPr lang="cs-CZ" sz="3600" dirty="0" smtClean="0"/>
              <a:t>Axxxx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239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LT method works very well </a:t>
            </a:r>
            <a:r>
              <a:rPr lang="en-US" dirty="0" smtClean="0"/>
              <a:t>with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774698" y="1075489"/>
            <a:ext cx="732790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Unbalanced hands with major suits</a:t>
            </a:r>
            <a:r>
              <a:rPr lang="en-US" sz="2800" b="1" dirty="0" smtClean="0"/>
              <a:t>.</a:t>
            </a:r>
            <a:endParaRPr lang="cs-CZ" sz="2800" b="1" dirty="0" smtClean="0"/>
          </a:p>
          <a:p>
            <a:pPr>
              <a:spcBef>
                <a:spcPts val="1200"/>
              </a:spcBef>
            </a:pPr>
            <a:endParaRPr lang="cs-CZ" sz="2800" b="1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Works perfectly with super unbalanced hands</a:t>
            </a:r>
            <a:r>
              <a:rPr lang="en-US" sz="2800" b="1" dirty="0" smtClean="0"/>
              <a:t>.</a:t>
            </a:r>
          </a:p>
          <a:p>
            <a:pPr>
              <a:spcBef>
                <a:spcPts val="1200"/>
              </a:spcBef>
            </a:pPr>
            <a:endParaRPr lang="en-US" sz="2800" b="1" dirty="0"/>
          </a:p>
          <a:p>
            <a:pPr>
              <a:spcBef>
                <a:spcPts val="1200"/>
              </a:spcBef>
            </a:pPr>
            <a:r>
              <a:rPr lang="en-US" sz="2800" b="1" dirty="0"/>
              <a:t>We use it also when preempting, using the 3221 rule for losers </a:t>
            </a:r>
            <a:r>
              <a:rPr lang="cs-CZ" sz="2800" b="1" dirty="0">
                <a:sym typeface="Symbol" panose="05050102010706020507" pitchFamily="18" charset="2"/>
              </a:rPr>
              <a:t></a:t>
            </a:r>
            <a:r>
              <a:rPr lang="cs-CZ" sz="2800" b="1" dirty="0"/>
              <a:t> </a:t>
            </a:r>
            <a:r>
              <a:rPr lang="en-US" sz="2800" b="1" dirty="0"/>
              <a:t>we count our losers and using 3221 rule we choose the level where we can preempt</a:t>
            </a:r>
            <a:r>
              <a:rPr lang="en-US" sz="2800" b="1" dirty="0" smtClean="0"/>
              <a:t>.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612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4"/>
          <p:cNvSpPr txBox="1"/>
          <p:nvPr/>
        </p:nvSpPr>
        <p:spPr>
          <a:xfrm>
            <a:off x="1972734" y="1888318"/>
            <a:ext cx="4487333" cy="353943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lIns="216000" rIns="72000" rtlCol="0">
            <a:spAutoFit/>
          </a:bodyPr>
          <a:lstStyle/>
          <a:p>
            <a:r>
              <a:rPr lang="cs-CZ" sz="2800" b="1" dirty="0" smtClean="0"/>
              <a:t> 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3+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to  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-5 HCP  11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LT</a:t>
            </a:r>
            <a:endParaRPr lang="cs-CZ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 5+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-7 HCP  10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LT</a:t>
            </a:r>
            <a:endParaRPr lang="cs-CZ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 7+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-9 HCP    9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LT</a:t>
            </a:r>
            <a:endParaRPr lang="cs-CZ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 9+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-12 HCP    8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LT</a:t>
            </a:r>
            <a:endParaRPr lang="cs-CZ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800" b="1" dirty="0" smtClean="0"/>
              <a:t>12+ </a:t>
            </a:r>
            <a:r>
              <a:rPr lang="en-US" sz="2800" b="1" dirty="0"/>
              <a:t>to </a:t>
            </a:r>
            <a:r>
              <a:rPr lang="cs-CZ" sz="2800" b="1" dirty="0" smtClean="0"/>
              <a:t>-14 HCP    7 </a:t>
            </a:r>
            <a:r>
              <a:rPr lang="en-US" sz="2800" b="1" dirty="0"/>
              <a:t>LT</a:t>
            </a:r>
            <a:endParaRPr lang="cs-CZ" sz="2800" b="1" dirty="0" smtClean="0"/>
          </a:p>
          <a:p>
            <a:r>
              <a:rPr lang="cs-CZ" sz="2800" b="1" dirty="0" smtClean="0"/>
              <a:t>14+ </a:t>
            </a:r>
            <a:r>
              <a:rPr lang="en-US" sz="2800" b="1" dirty="0"/>
              <a:t>to </a:t>
            </a:r>
            <a:r>
              <a:rPr lang="cs-CZ" sz="2800" b="1" dirty="0" smtClean="0"/>
              <a:t>-16 HCP    6 </a:t>
            </a:r>
            <a:r>
              <a:rPr lang="en-US" sz="2800" b="1" dirty="0"/>
              <a:t>LT</a:t>
            </a:r>
            <a:endParaRPr lang="cs-CZ" sz="2800" b="1" dirty="0" smtClean="0"/>
          </a:p>
          <a:p>
            <a:r>
              <a:rPr lang="cs-CZ" sz="2800" b="1" dirty="0" smtClean="0"/>
              <a:t>16+ </a:t>
            </a:r>
            <a:r>
              <a:rPr lang="en-US" sz="2800" b="1" dirty="0"/>
              <a:t>to </a:t>
            </a:r>
            <a:r>
              <a:rPr lang="cs-CZ" sz="2800" b="1" dirty="0" smtClean="0"/>
              <a:t>-18 HCP    5 </a:t>
            </a:r>
            <a:r>
              <a:rPr lang="en-US" sz="2800" b="1" dirty="0"/>
              <a:t>LT</a:t>
            </a:r>
            <a:endParaRPr lang="cs-CZ" sz="2800" b="1" dirty="0" smtClean="0"/>
          </a:p>
          <a:p>
            <a:r>
              <a:rPr lang="cs-CZ" sz="2800" b="1" dirty="0" smtClean="0"/>
              <a:t>18+ </a:t>
            </a:r>
            <a:r>
              <a:rPr lang="en-US" sz="2800" b="1" dirty="0"/>
              <a:t>to </a:t>
            </a:r>
            <a:r>
              <a:rPr lang="cs-CZ" sz="2800" b="1" dirty="0" smtClean="0"/>
              <a:t>-20 HCP    4 </a:t>
            </a:r>
            <a:r>
              <a:rPr lang="en-US" sz="2800" b="1" dirty="0"/>
              <a:t>LT</a:t>
            </a:r>
            <a:endParaRPr lang="cs-CZ" sz="2800" b="1" dirty="0" smtClean="0"/>
          </a:p>
        </p:txBody>
      </p:sp>
      <p:sp>
        <p:nvSpPr>
          <p:cNvPr id="6" name="TextovéPole 25"/>
          <p:cNvSpPr txBox="1"/>
          <p:nvPr/>
        </p:nvSpPr>
        <p:spPr>
          <a:xfrm>
            <a:off x="1972734" y="946144"/>
            <a:ext cx="4487333" cy="95410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Relation between</a:t>
            </a:r>
            <a:r>
              <a:rPr lang="cs-CZ" sz="2800" b="1" dirty="0" smtClean="0">
                <a:solidFill>
                  <a:schemeClr val="bg1"/>
                </a:solidFill>
              </a:rPr>
              <a:t/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HCP a</a:t>
            </a:r>
            <a:r>
              <a:rPr lang="en-US" sz="2800" b="1" dirty="0" err="1" smtClean="0">
                <a:solidFill>
                  <a:schemeClr val="bg1"/>
                </a:solidFill>
              </a:rPr>
              <a:t>nd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LT</a:t>
            </a:r>
            <a:endParaRPr lang="cs-CZ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Lets play some boards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" y="1012387"/>
            <a:ext cx="6616171" cy="496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4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72" y="297923"/>
            <a:ext cx="8622036" cy="384721"/>
          </a:xfrm>
        </p:spPr>
        <p:txBody>
          <a:bodyPr/>
          <a:lstStyle/>
          <a:p>
            <a:r>
              <a:rPr lang="en-US" dirty="0" smtClean="0"/>
              <a:t>Board 25 -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26"/>
          <p:cNvSpPr/>
          <p:nvPr/>
        </p:nvSpPr>
        <p:spPr>
          <a:xfrm>
            <a:off x="5611638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1NT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3♦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65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AQ432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/>
              <a:t>AQ</a:t>
            </a:r>
            <a:r>
              <a:rPr lang="en-US" sz="2000" dirty="0" smtClean="0"/>
              <a:t>1085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AK432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KJ972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A3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Q87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9876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4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KQ765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J109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KJ10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63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J10984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25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N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EW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6200000">
            <a:off x="2455335" y="3200155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2" name="Zaoblený obdélník 29"/>
          <p:cNvSpPr/>
          <p:nvPr/>
        </p:nvSpPr>
        <p:spPr>
          <a:xfrm>
            <a:off x="5611638" y="3078253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5♦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3" name="Zaoblený obdélník 30"/>
          <p:cNvSpPr/>
          <p:nvPr/>
        </p:nvSpPr>
        <p:spPr>
          <a:xfrm>
            <a:off x="6420861" y="3078253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4" name="Zaoblený obdélník 31"/>
          <p:cNvSpPr/>
          <p:nvPr/>
        </p:nvSpPr>
        <p:spPr>
          <a:xfrm>
            <a:off x="7239864" y="3078253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5" name="Zaoblený obdélník 32"/>
          <p:cNvSpPr/>
          <p:nvPr/>
        </p:nvSpPr>
        <p:spPr>
          <a:xfrm>
            <a:off x="8058868" y="3078253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26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</a:t>
            </a:r>
            <a:r>
              <a:rPr lang="en-US" sz="1800" b="1" dirty="0" smtClean="0">
                <a:solidFill>
                  <a:schemeClr val="bg1"/>
                </a:solidFill>
              </a:rPr>
              <a:t>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3♥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4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♠</a:t>
            </a:r>
            <a:r>
              <a:rPr lang="en-US" sz="2000" dirty="0"/>
              <a:t> 10</a:t>
            </a:r>
          </a:p>
          <a:p>
            <a:r>
              <a:rPr lang="cs-CZ" sz="2000" dirty="0">
                <a:solidFill>
                  <a:srgbClr val="FF0000"/>
                </a:solidFill>
              </a:rPr>
              <a:t>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A1098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♦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983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K9876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♠</a:t>
            </a:r>
            <a:r>
              <a:rPr lang="en-US" sz="2000" dirty="0"/>
              <a:t> 752</a:t>
            </a:r>
          </a:p>
          <a:p>
            <a:r>
              <a:rPr lang="cs-CZ" sz="2000" dirty="0">
                <a:solidFill>
                  <a:srgbClr val="FF0000"/>
                </a:solidFill>
              </a:rPr>
              <a:t>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J76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♦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QJ102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AQ5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♠</a:t>
            </a:r>
            <a:r>
              <a:rPr lang="en-US" sz="2000" dirty="0"/>
              <a:t> QJ94</a:t>
            </a:r>
          </a:p>
          <a:p>
            <a:r>
              <a:rPr lang="cs-CZ" sz="2000" dirty="0">
                <a:solidFill>
                  <a:srgbClr val="FF0000"/>
                </a:solidFill>
              </a:rPr>
              <a:t>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54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♦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A54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10432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♠</a:t>
            </a:r>
            <a:r>
              <a:rPr lang="en-US" sz="2000" dirty="0"/>
              <a:t> AK863</a:t>
            </a:r>
          </a:p>
          <a:p>
            <a:r>
              <a:rPr lang="cs-CZ" sz="2000" dirty="0">
                <a:solidFill>
                  <a:srgbClr val="FF0000"/>
                </a:solidFill>
              </a:rPr>
              <a:t>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KQ32</a:t>
            </a:r>
          </a:p>
          <a:p>
            <a:r>
              <a:rPr lang="cs-CZ" sz="2000" dirty="0">
                <a:solidFill>
                  <a:srgbClr val="FFC000"/>
                </a:solidFill>
              </a:rPr>
              <a:t>♦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/>
              <a:t>K76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J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95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26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E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ALL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>
            <a:off x="2623311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2" name="Zaoblený obdélník 33"/>
          <p:cNvSpPr/>
          <p:nvPr/>
        </p:nvSpPr>
        <p:spPr>
          <a:xfrm>
            <a:off x="7246946" y="3083152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37" name="Zaoblený obdélník 32"/>
          <p:cNvSpPr/>
          <p:nvPr/>
        </p:nvSpPr>
        <p:spPr>
          <a:xfrm>
            <a:off x="8058868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8" name="Zaoblený obdélník 33"/>
          <p:cNvSpPr/>
          <p:nvPr/>
        </p:nvSpPr>
        <p:spPr>
          <a:xfrm>
            <a:off x="5611638" y="364794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27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1♥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3♥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4♥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8668" y="3265963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102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QJ106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A54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K762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3819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A873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AK542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Q763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- 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K954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73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J8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A10854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QJ6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98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K1092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QJ93</a:t>
            </a:r>
            <a:endParaRPr lang="cs-CZ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27</a:t>
            </a:r>
          </a:p>
          <a:p>
            <a:r>
              <a:rPr lang="en-US" dirty="0" smtClean="0"/>
              <a:t>Dealer: 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-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5400000">
            <a:off x="2469793" y="3540554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182"/>
  <p:tag name="THINKCELLPRESENTATIONDONOTDELETE" val="&lt;?xml version=&quot;1.0&quot; encoding=&quot;UTF-16&quot; standalone=&quot;yes&quot;?&gt;&#10;&lt;root reqver=&quot;21047&quot;&gt;&lt;version val=&quot;23018&quot;/&gt;&lt;CPresentation id=&quot;1&quot;&gt;&lt;m_precDefaultNumber&gt;&lt;m_bNumberIsYear val=&quot;0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0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1&quot;&gt;&lt;elem m_fUsage=&quot;1.00000000000000000000E+000&quot;&gt;&lt;m_msothmcolidx val=&quot;0&quot;/&gt;&lt;m_rgb r=&quot;fb&quot; g=&quot;fd&quot; b=&quot;a2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idge_template">
  <a:themeElements>
    <a:clrScheme name="CBS">
      <a:dk1>
        <a:srgbClr val="000000"/>
      </a:dk1>
      <a:lt1>
        <a:srgbClr val="FFFFFF"/>
      </a:lt1>
      <a:dk2>
        <a:srgbClr val="324DA1"/>
      </a:dk2>
      <a:lt2>
        <a:srgbClr val="FFFFFF"/>
      </a:lt2>
      <a:accent1>
        <a:srgbClr val="B6C2E9"/>
      </a:accent1>
      <a:accent2>
        <a:srgbClr val="E79C9E"/>
      </a:accent2>
      <a:accent3>
        <a:srgbClr val="CE3234"/>
      </a:accent3>
      <a:accent4>
        <a:srgbClr val="324DA1"/>
      </a:accent4>
      <a:accent5>
        <a:srgbClr val="FF6600"/>
      </a:accent5>
      <a:accent6>
        <a:srgbClr val="1AAA42"/>
      </a:accent6>
      <a:hlink>
        <a:srgbClr val="CE3234"/>
      </a:hlink>
      <a:folHlink>
        <a:srgbClr val="324DA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BS">
        <a:dk1>
          <a:srgbClr val="000000"/>
        </a:dk1>
        <a:lt1>
          <a:srgbClr val="FFFFFF"/>
        </a:lt1>
        <a:dk2>
          <a:srgbClr val="324DA1"/>
        </a:dk2>
        <a:lt2>
          <a:srgbClr val="FFFFFF"/>
        </a:lt2>
        <a:accent1>
          <a:srgbClr val="B6C2E9"/>
        </a:accent1>
        <a:accent2>
          <a:srgbClr val="E79C9E"/>
        </a:accent2>
        <a:accent3>
          <a:srgbClr val="CE3234"/>
        </a:accent3>
        <a:accent4>
          <a:srgbClr val="324DA1"/>
        </a:accent4>
        <a:accent5>
          <a:srgbClr val="FF6600"/>
        </a:accent5>
        <a:accent6>
          <a:srgbClr val="1AAA42"/>
        </a:accent6>
        <a:hlink>
          <a:srgbClr val="CE3234"/>
        </a:hlink>
        <a:folHlink>
          <a:srgbClr val="324D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BS_template.potx" id="{A2C9B494-FC71-433C-95E8-F60AFD6CF90E}" vid="{3448A91E-0553-4F2F-B194-71A863390D6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635</Words>
  <Application>Microsoft Office PowerPoint</Application>
  <PresentationFormat>Custom</PresentationFormat>
  <Paragraphs>275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Bridge_template</vt:lpstr>
      <vt:lpstr>think-cell Slide</vt:lpstr>
      <vt:lpstr>Hand evaluation – loser tricks</vt:lpstr>
      <vt:lpstr>Standard evaluation methods</vt:lpstr>
      <vt:lpstr>How many losers do we have in the suit?</vt:lpstr>
      <vt:lpstr>The LT method works very well with:</vt:lpstr>
      <vt:lpstr>PowerPoint Presentation</vt:lpstr>
      <vt:lpstr>Lets play some boards</vt:lpstr>
      <vt:lpstr>Board 25 - analysis</vt:lpstr>
      <vt:lpstr>Board 26 - analysis</vt:lpstr>
      <vt:lpstr>Board 27 - analysis</vt:lpstr>
      <vt:lpstr>Board 28 - analysis</vt:lpstr>
      <vt:lpstr>Board 29 - analysis</vt:lpstr>
      <vt:lpstr>Board 30 - analysis</vt:lpstr>
      <vt:lpstr>Remember – only evaluating your hand well makes you an expert player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Milan Macura</dc:creator>
  <cp:lastModifiedBy>Milan Macura</cp:lastModifiedBy>
  <cp:revision>269</cp:revision>
  <cp:lastPrinted>2008-09-19T11:06:26Z</cp:lastPrinted>
  <dcterms:created xsi:type="dcterms:W3CDTF">2013-09-04T16:06:12Z</dcterms:created>
  <dcterms:modified xsi:type="dcterms:W3CDTF">2018-07-18T17:57:22Z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