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4" r:id="rId3"/>
    <p:sldId id="290" r:id="rId4"/>
    <p:sldId id="308" r:id="rId5"/>
    <p:sldId id="310" r:id="rId6"/>
    <p:sldId id="316" r:id="rId7"/>
    <p:sldId id="312" r:id="rId8"/>
    <p:sldId id="317" r:id="rId9"/>
    <p:sldId id="313" r:id="rId10"/>
    <p:sldId id="314" r:id="rId11"/>
    <p:sldId id="315" r:id="rId12"/>
    <p:sldId id="318" r:id="rId13"/>
    <p:sldId id="285" r:id="rId14"/>
    <p:sldId id="289" r:id="rId15"/>
    <p:sldId id="287" r:id="rId16"/>
    <p:sldId id="288" r:id="rId17"/>
    <p:sldId id="284" r:id="rId18"/>
  </p:sldIdLst>
  <p:sldSz cx="8961438" cy="6721475"/>
  <p:notesSz cx="6743700" cy="9906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922372-2E91-4A1F-BB44-204AC0B13524}">
          <p14:sldIdLst>
            <p14:sldId id="257"/>
            <p14:sldId id="274"/>
            <p14:sldId id="290"/>
            <p14:sldId id="308"/>
            <p14:sldId id="310"/>
            <p14:sldId id="316"/>
            <p14:sldId id="312"/>
            <p14:sldId id="317"/>
            <p14:sldId id="313"/>
            <p14:sldId id="314"/>
            <p14:sldId id="315"/>
            <p14:sldId id="318"/>
            <p14:sldId id="285"/>
            <p14:sldId id="289"/>
            <p14:sldId id="287"/>
            <p14:sldId id="288"/>
            <p14:sldId id="284"/>
          </p14:sldIdLst>
        </p14:section>
        <p14:section name="Untitled Section" id="{D36D0C7C-8E6A-47CF-A9F5-F24E1F4545C4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7" autoAdjust="0"/>
    <p:restoredTop sz="94684" autoAdjust="0"/>
  </p:normalViewPr>
  <p:slideViewPr>
    <p:cSldViewPr snapToGrid="0" snapToObjects="1">
      <p:cViewPr varScale="1">
        <p:scale>
          <a:sx n="90" d="100"/>
          <a:sy n="90" d="100"/>
        </p:scale>
        <p:origin x="-1157" y="-77"/>
      </p:cViewPr>
      <p:guideLst>
        <p:guide orient="horz"/>
        <p:guide pos="120"/>
        <p:guide pos="55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08" y="-114"/>
      </p:cViewPr>
      <p:guideLst>
        <p:guide orient="horz" pos="312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100" y="5322888"/>
            <a:ext cx="57467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8213" y="9526072"/>
            <a:ext cx="5349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53135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790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 userDrawn="1"/>
        </p:nvSpPr>
        <p:spPr>
          <a:xfrm>
            <a:off x="0" y="0"/>
            <a:ext cx="8961438" cy="6721475"/>
          </a:xfrm>
          <a:custGeom>
            <a:avLst/>
            <a:gdLst>
              <a:gd name="connsiteX0" fmla="*/ 0 w 8961438"/>
              <a:gd name="connsiteY0" fmla="*/ 0 h 6721475"/>
              <a:gd name="connsiteX1" fmla="*/ 8961438 w 8961438"/>
              <a:gd name="connsiteY1" fmla="*/ 0 h 6721475"/>
              <a:gd name="connsiteX2" fmla="*/ 8961438 w 8961438"/>
              <a:gd name="connsiteY2" fmla="*/ 1780229 h 6721475"/>
              <a:gd name="connsiteX3" fmla="*/ 1470276 w 8961438"/>
              <a:gd name="connsiteY3" fmla="*/ 1780229 h 6721475"/>
              <a:gd name="connsiteX4" fmla="*/ 943429 w 8961438"/>
              <a:gd name="connsiteY4" fmla="*/ 2307076 h 6721475"/>
              <a:gd name="connsiteX5" fmla="*/ 943429 w 8961438"/>
              <a:gd name="connsiteY5" fmla="*/ 4414399 h 6721475"/>
              <a:gd name="connsiteX6" fmla="*/ 1470276 w 8961438"/>
              <a:gd name="connsiteY6" fmla="*/ 4941246 h 6721475"/>
              <a:gd name="connsiteX7" fmla="*/ 8961438 w 8961438"/>
              <a:gd name="connsiteY7" fmla="*/ 4941246 h 6721475"/>
              <a:gd name="connsiteX8" fmla="*/ 8961438 w 8961438"/>
              <a:gd name="connsiteY8" fmla="*/ 6721475 h 6721475"/>
              <a:gd name="connsiteX9" fmla="*/ 0 w 8961438"/>
              <a:gd name="connsiteY9" fmla="*/ 672147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61438" h="6721475">
                <a:moveTo>
                  <a:pt x="0" y="0"/>
                </a:moveTo>
                <a:lnTo>
                  <a:pt x="8961438" y="0"/>
                </a:lnTo>
                <a:lnTo>
                  <a:pt x="8961438" y="1780229"/>
                </a:lnTo>
                <a:lnTo>
                  <a:pt x="1470276" y="1780229"/>
                </a:lnTo>
                <a:cubicBezTo>
                  <a:pt x="1179306" y="1780229"/>
                  <a:pt x="943429" y="2016106"/>
                  <a:pt x="943429" y="2307076"/>
                </a:cubicBezTo>
                <a:lnTo>
                  <a:pt x="943429" y="4414399"/>
                </a:lnTo>
                <a:cubicBezTo>
                  <a:pt x="943429" y="4705369"/>
                  <a:pt x="1179306" y="4941246"/>
                  <a:pt x="1470276" y="4941246"/>
                </a:cubicBezTo>
                <a:lnTo>
                  <a:pt x="8961438" y="4941246"/>
                </a:lnTo>
                <a:lnTo>
                  <a:pt x="8961438" y="6721475"/>
                </a:lnTo>
                <a:lnTo>
                  <a:pt x="0" y="6721475"/>
                </a:lnTo>
                <a:close/>
              </a:path>
            </a:pathLst>
          </a:cu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2850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7357" y="2745184"/>
            <a:ext cx="4175450" cy="1231106"/>
          </a:xfrm>
          <a:prstGeom prst="rect">
            <a:avLst/>
          </a:prstGeom>
        </p:spPr>
        <p:txBody>
          <a:bodyPr/>
          <a:lstStyle>
            <a:lvl1pPr algn="l">
              <a:defRPr sz="4000" b="1" baseline="0">
                <a:solidFill>
                  <a:schemeClr val="accent4"/>
                </a:solidFill>
                <a:latin typeface="Cambria" panose="02040503050406030204" pitchFamily="18" charset="0"/>
                <a:ea typeface="+mj-ea"/>
              </a:defRPr>
            </a:lvl1pPr>
          </a:lstStyle>
          <a:p>
            <a:pPr lvl="0"/>
            <a:r>
              <a:rPr lang="cs-CZ" noProof="0" dirty="0" smtClean="0"/>
              <a:t>Kliknutím lze upravit styl.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81516" y="5722340"/>
            <a:ext cx="7011292" cy="276999"/>
          </a:xfrm>
        </p:spPr>
        <p:txBody>
          <a:bodyPr wrap="square">
            <a:spAutoFit/>
          </a:bodyPr>
          <a:lstStyle>
            <a:lvl1pPr algn="l">
              <a:defRPr sz="1800" b="1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</a:defRPr>
            </a:lvl1pPr>
          </a:lstStyle>
          <a:p>
            <a:pPr lvl="0"/>
            <a:r>
              <a:rPr lang="cs-CZ" noProof="0" dirty="0" smtClean="0"/>
              <a:t>Kliknutím lze upravit styl.</a:t>
            </a:r>
          </a:p>
        </p:txBody>
      </p:sp>
      <p:pic>
        <p:nvPicPr>
          <p:cNvPr id="7" name="Picture 2" descr="https://upload.wikimedia.org/wikipedia/fr/3/3e/Logo.ebl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5" y="2745180"/>
            <a:ext cx="2398262" cy="12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05254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3" name="Spodní lišta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9" b="100000" l="0" r="100000">
                        <a14:foregroundMark x1="72187" y1="31707" x2="72187" y2="31707"/>
                        <a14:foregroundMark x1="79724" y1="37805" x2="79724" y2="37805"/>
                        <a14:foregroundMark x1="90552" y1="20732" x2="90552" y2="20732"/>
                        <a14:foregroundMark x1="95648" y1="12195" x2="95648" y2="12195"/>
                        <a14:foregroundMark x1="85775" y1="2439" x2="85775" y2="2439"/>
                      </a14:backgroundRemoval>
                    </a14:imgEffect>
                    <a14:imgEffect>
                      <a14:artisticTexturizer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6095"/>
            <a:ext cx="8972550" cy="7810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36" name="Text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for changing the text.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9" name="Nadpis"/>
          <p:cNvSpPr>
            <a:spLocks noGrp="1" noChangeArrowheads="1"/>
          </p:cNvSpPr>
          <p:nvPr>
            <p:ph type="title"/>
          </p:nvPr>
        </p:nvSpPr>
        <p:spPr bwMode="auto">
          <a:xfrm>
            <a:off x="173621" y="337601"/>
            <a:ext cx="8622036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Topic, click for rewrite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500" b="1" baseline="0">
          <a:solidFill>
            <a:schemeClr val="accent4"/>
          </a:solidFill>
          <a:latin typeface="Cambria" panose="02040503050406030204" pitchFamily="18" charset="0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accent4"/>
        </a:buClr>
        <a:buSzPct val="100000"/>
        <a:buFont typeface="Arial" panose="020B0604020202020204" pitchFamily="34" charset="0"/>
        <a:buChar char="♠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361950" indent="-180975" algn="l" defTabSz="895350" rtl="0" eaLnBrk="1" fontAlgn="base" hangingPunct="1">
        <a:spcBef>
          <a:spcPct val="0"/>
        </a:spcBef>
        <a:spcAft>
          <a:spcPct val="0"/>
        </a:spcAft>
        <a:buClr>
          <a:schemeClr val="accent3"/>
        </a:buClr>
        <a:buSzPct val="100000"/>
        <a:buFont typeface="Arial" panose="020B0604020202020204" pitchFamily="34" charset="0"/>
        <a:buChar char="♥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542925" indent="-180975" algn="l" defTabSz="895350" rtl="0" eaLnBrk="1" fontAlgn="base" hangingPunct="1">
        <a:spcBef>
          <a:spcPct val="0"/>
        </a:spcBef>
        <a:spcAft>
          <a:spcPct val="0"/>
        </a:spcAft>
        <a:buClr>
          <a:schemeClr val="accent5"/>
        </a:buClr>
        <a:buSzPct val="100000"/>
        <a:buFont typeface="Arial" panose="020B0604020202020204" pitchFamily="34" charset="0"/>
        <a:buChar char="♦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714375" indent="-171450" algn="l" defTabSz="895350" rtl="0" eaLnBrk="1" fontAlgn="base" hangingPunct="1">
        <a:spcBef>
          <a:spcPct val="0"/>
        </a:spcBef>
        <a:spcAft>
          <a:spcPct val="0"/>
        </a:spcAft>
        <a:buClr>
          <a:schemeClr val="accent6"/>
        </a:buClr>
        <a:buSzPct val="100000"/>
        <a:buFont typeface="Arial" panose="020B0604020202020204" pitchFamily="34" charset="0"/>
        <a:buChar char="♣"/>
        <a:defRPr sz="16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49262" y="2114247"/>
            <a:ext cx="4143545" cy="2492990"/>
          </a:xfrm>
        </p:spPr>
        <p:txBody>
          <a:bodyPr/>
          <a:lstStyle/>
          <a:p>
            <a:r>
              <a:rPr lang="en-US" sz="5400" dirty="0" smtClean="0"/>
              <a:t>Hand </a:t>
            </a:r>
            <a:r>
              <a:rPr lang="en-US" sz="5400" dirty="0" smtClean="0"/>
              <a:t>evaluation</a:t>
            </a:r>
            <a:r>
              <a:rPr lang="cs-CZ" sz="5400" dirty="0" smtClean="0"/>
              <a:t> – loser tricks</a:t>
            </a:r>
            <a:endParaRPr lang="cs-CZ" sz="5400" dirty="0">
              <a:solidFill>
                <a:schemeClr val="accent4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349262" y="5625696"/>
            <a:ext cx="4143545" cy="430887"/>
          </a:xfrm>
        </p:spPr>
        <p:txBody>
          <a:bodyPr/>
          <a:lstStyle/>
          <a:p>
            <a:r>
              <a:rPr lang="en-US" sz="2800" dirty="0" smtClean="0"/>
              <a:t>July </a:t>
            </a:r>
            <a:r>
              <a:rPr lang="en-US" sz="2800" dirty="0" smtClean="0"/>
              <a:t>1</a:t>
            </a:r>
            <a:r>
              <a:rPr lang="cs-CZ" sz="2800" dirty="0" smtClean="0"/>
              <a:t>7</a:t>
            </a:r>
            <a:r>
              <a:rPr lang="en-US" sz="2800" dirty="0" smtClean="0"/>
              <a:t>, </a:t>
            </a:r>
            <a:r>
              <a:rPr lang="en-US" sz="2800" dirty="0" smtClean="0"/>
              <a:t>2018</a:t>
            </a:r>
            <a:endParaRPr lang="en-US" sz="2800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492250" y="704769"/>
            <a:ext cx="67749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4000" b="1" baseline="0">
                <a:solidFill>
                  <a:schemeClr val="accent4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chemeClr val="bg1"/>
                </a:solidFill>
              </a:rPr>
              <a:t>Bridge lecture – intermediate</a:t>
            </a:r>
            <a:endParaRPr lang="cs-CZ" sz="3600" kern="0" dirty="0">
              <a:solidFill>
                <a:schemeClr val="bg1"/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 bwMode="auto">
          <a:xfrm>
            <a:off x="4349262" y="5045865"/>
            <a:ext cx="41435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800" b="1" baseline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61950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42925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14375" indent="-17145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sz="16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b</a:t>
            </a:r>
            <a:r>
              <a:rPr lang="en-US" sz="2800" kern="0" dirty="0" smtClean="0"/>
              <a:t>y Milan </a:t>
            </a:r>
            <a:r>
              <a:rPr lang="en-US" sz="2800" kern="0" dirty="0" err="1" smtClean="0"/>
              <a:t>Macura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9364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 smtClean="0"/>
              <a:t>Example of a full hand</a:t>
            </a:r>
            <a:endParaRPr lang="cs-CZ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1" y="691978"/>
            <a:ext cx="7179202" cy="53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 smtClean="0"/>
              <a:t>When to use losers</a:t>
            </a:r>
            <a:endParaRPr lang="cs-C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28698" y="1930623"/>
            <a:ext cx="704850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Not with balanced hands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/>
              <a:t>Sometimes with standard/semi unbalanced hands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Always with extreme hands</a:t>
            </a:r>
          </a:p>
        </p:txBody>
      </p:sp>
    </p:spTree>
    <p:extLst>
      <p:ext uri="{BB962C8B-B14F-4D97-AF65-F5344CB8AC3E}">
        <p14:creationId xmlns:p14="http://schemas.microsoft.com/office/powerpoint/2010/main" val="11990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Lets play some boards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6" y="1012387"/>
            <a:ext cx="6616171" cy="496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64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72" y="297923"/>
            <a:ext cx="8622036" cy="384721"/>
          </a:xfrm>
        </p:spPr>
        <p:txBody>
          <a:bodyPr/>
          <a:lstStyle/>
          <a:p>
            <a:r>
              <a:rPr lang="en-US" dirty="0" smtClean="0"/>
              <a:t>Board 25 -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26"/>
          <p:cNvSpPr/>
          <p:nvPr/>
        </p:nvSpPr>
        <p:spPr>
          <a:xfrm>
            <a:off x="5611638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bg1"/>
                </a:solidFill>
              </a:rPr>
              <a:t>1♠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♡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KQ652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A92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AJ75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6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AJ93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85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642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A843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104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Q10764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K103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K97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87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KJ3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Q98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QJ1052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25</a:t>
            </a:r>
            <a:endParaRPr lang="en-US" b="1" dirty="0" smtClean="0"/>
          </a:p>
          <a:p>
            <a:r>
              <a:rPr lang="en-US" dirty="0" smtClean="0"/>
              <a:t>Dealer: </a:t>
            </a:r>
            <a:r>
              <a:rPr lang="en-US" b="1" dirty="0" smtClean="0"/>
              <a:t>N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EW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6200000">
            <a:off x="2455335" y="3200155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26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27"/>
          <p:cNvSpPr/>
          <p:nvPr/>
        </p:nvSpPr>
        <p:spPr>
          <a:xfrm>
            <a:off x="6420861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2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</a:t>
            </a:r>
            <a:r>
              <a:rPr lang="en-US" sz="1800" b="1" dirty="0" smtClean="0">
                <a:solidFill>
                  <a:schemeClr val="bg1"/>
                </a:solidFill>
              </a:rPr>
              <a:t>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3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2♣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J9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A1053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K43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J1093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43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J72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AQJ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Q8752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AK8762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KQ9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10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K64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Q105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864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987652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A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95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26</a:t>
            </a:r>
            <a:endParaRPr lang="en-US" b="1" dirty="0" smtClean="0"/>
          </a:p>
          <a:p>
            <a:r>
              <a:rPr lang="en-US" dirty="0" smtClean="0"/>
              <a:t>Dealer: </a:t>
            </a:r>
            <a:r>
              <a:rPr lang="en-US" b="1" dirty="0" smtClean="0"/>
              <a:t>E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ALL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>
            <a:off x="2623311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2" name="Zaoblený obdélník 33"/>
          <p:cNvSpPr/>
          <p:nvPr/>
        </p:nvSpPr>
        <p:spPr>
          <a:xfrm>
            <a:off x="7246946" y="3083152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1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27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8" name="Zaoblený obdélník 25"/>
          <p:cNvSpPr/>
          <p:nvPr/>
        </p:nvSpPr>
        <p:spPr>
          <a:xfrm>
            <a:off x="7239864" y="1955938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1♢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pass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1♠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3♠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4♠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♣4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8668" y="3265963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A8643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8752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K5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92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3819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K1075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9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AQJ104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A76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J9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AQ103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982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Q843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Q2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KJ64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763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KJ105</a:t>
            </a:r>
            <a:endParaRPr lang="cs-CZ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27</a:t>
            </a:r>
            <a:endParaRPr lang="en-US" b="1" dirty="0" smtClean="0"/>
          </a:p>
          <a:p>
            <a:r>
              <a:rPr lang="en-US" dirty="0" smtClean="0"/>
              <a:t>Dealer: 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-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5400000">
            <a:off x="2469793" y="3540554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2" name="Zaoblený obdélník 34"/>
          <p:cNvSpPr/>
          <p:nvPr/>
        </p:nvSpPr>
        <p:spPr>
          <a:xfrm>
            <a:off x="8058868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3" name="Zaoblený obdélník 33"/>
          <p:cNvSpPr/>
          <p:nvPr/>
        </p:nvSpPr>
        <p:spPr>
          <a:xfrm>
            <a:off x="7239864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</a:t>
            </a:r>
            <a:r>
              <a:rPr lang="en-US" dirty="0" smtClean="0"/>
              <a:t>28 </a:t>
            </a:r>
            <a:r>
              <a:rPr lang="en-US" dirty="0"/>
              <a:t>- analysis</a:t>
            </a:r>
            <a:endParaRPr lang="cs-CZ" dirty="0"/>
          </a:p>
        </p:txBody>
      </p:sp>
      <p:grpSp>
        <p:nvGrpSpPr>
          <p:cNvPr id="3" name="Skupina 38"/>
          <p:cNvGrpSpPr/>
          <p:nvPr/>
        </p:nvGrpSpPr>
        <p:grpSpPr>
          <a:xfrm>
            <a:off x="5539203" y="1312917"/>
            <a:ext cx="3256453" cy="461665"/>
            <a:chOff x="5539203" y="1312917"/>
            <a:chExt cx="3256453" cy="461665"/>
          </a:xfrm>
        </p:grpSpPr>
        <p:sp>
          <p:nvSpPr>
            <p:cNvPr id="4" name="TextovéPole 21"/>
            <p:cNvSpPr txBox="1"/>
            <p:nvPr/>
          </p:nvSpPr>
          <p:spPr>
            <a:xfrm>
              <a:off x="5539203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N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ovéPole 22"/>
            <p:cNvSpPr txBox="1"/>
            <p:nvPr/>
          </p:nvSpPr>
          <p:spPr>
            <a:xfrm>
              <a:off x="6353316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/>
                <a:t>E</a:t>
              </a:r>
            </a:p>
          </p:txBody>
        </p:sp>
        <p:sp>
          <p:nvSpPr>
            <p:cNvPr id="6" name="TextovéPole 23"/>
            <p:cNvSpPr txBox="1"/>
            <p:nvPr/>
          </p:nvSpPr>
          <p:spPr>
            <a:xfrm>
              <a:off x="7167430" y="1312917"/>
              <a:ext cx="814113" cy="461665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</a:rPr>
                <a:t>S</a:t>
              </a:r>
              <a:endParaRPr 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ovéPole 24"/>
            <p:cNvSpPr txBox="1"/>
            <p:nvPr/>
          </p:nvSpPr>
          <p:spPr>
            <a:xfrm>
              <a:off x="7981543" y="1312917"/>
              <a:ext cx="814113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/>
                <a:t>W</a:t>
              </a:r>
              <a:endParaRPr lang="cs-CZ" sz="2400" b="1" dirty="0"/>
            </a:p>
          </p:txBody>
        </p:sp>
      </p:grpSp>
      <p:sp>
        <p:nvSpPr>
          <p:cNvPr id="11" name="Zaoblený obdélník 28"/>
          <p:cNvSpPr/>
          <p:nvPr/>
        </p:nvSpPr>
        <p:spPr>
          <a:xfrm>
            <a:off x="8058868" y="1955938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1♢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29"/>
          <p:cNvSpPr/>
          <p:nvPr/>
        </p:nvSpPr>
        <p:spPr>
          <a:xfrm>
            <a:off x="5611638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30"/>
          <p:cNvSpPr/>
          <p:nvPr/>
        </p:nvSpPr>
        <p:spPr>
          <a:xfrm>
            <a:off x="6420861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31"/>
          <p:cNvSpPr/>
          <p:nvPr/>
        </p:nvSpPr>
        <p:spPr>
          <a:xfrm>
            <a:off x="7239864" y="2526116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32"/>
          <p:cNvSpPr/>
          <p:nvPr/>
        </p:nvSpPr>
        <p:spPr>
          <a:xfrm>
            <a:off x="8058868" y="2526116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2♠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33"/>
          <p:cNvSpPr/>
          <p:nvPr/>
        </p:nvSpPr>
        <p:spPr>
          <a:xfrm>
            <a:off x="5611638" y="3096294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34"/>
          <p:cNvSpPr/>
          <p:nvPr/>
        </p:nvSpPr>
        <p:spPr>
          <a:xfrm>
            <a:off x="6420861" y="3096294"/>
            <a:ext cx="669244" cy="428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1800" b="1" dirty="0" smtClean="0">
                <a:solidFill>
                  <a:schemeClr val="tx1"/>
                </a:solidFill>
              </a:rPr>
              <a:t>pas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pSp>
        <p:nvGrpSpPr>
          <p:cNvPr id="18" name="Skupina 35"/>
          <p:cNvGrpSpPr/>
          <p:nvPr/>
        </p:nvGrpSpPr>
        <p:grpSpPr>
          <a:xfrm>
            <a:off x="6591812" y="3998809"/>
            <a:ext cx="902677" cy="1443043"/>
            <a:chOff x="1189553" y="3786864"/>
            <a:chExt cx="902677" cy="1443043"/>
          </a:xfrm>
        </p:grpSpPr>
        <p:sp>
          <p:nvSpPr>
            <p:cNvPr id="19" name="Zaoblený obdélník 36"/>
            <p:cNvSpPr/>
            <p:nvPr/>
          </p:nvSpPr>
          <p:spPr>
            <a:xfrm>
              <a:off x="1274413" y="4152901"/>
              <a:ext cx="740492" cy="1077006"/>
            </a:xfrm>
            <a:prstGeom prst="roundRect">
              <a:avLst/>
            </a:prstGeom>
            <a:gradFill>
              <a:gsLst>
                <a:gs pos="0">
                  <a:schemeClr val="accent3"/>
                </a:gs>
                <a:gs pos="23000">
                  <a:srgbClr val="BE4547"/>
                </a:gs>
                <a:gs pos="97000">
                  <a:schemeClr val="accent2">
                    <a:lumMod val="70000"/>
                  </a:schemeClr>
                </a:gs>
              </a:gsLst>
              <a:lin ang="5400000" scaled="1"/>
            </a:gra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A♣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ovéPole 37"/>
            <p:cNvSpPr txBox="1"/>
            <p:nvPr/>
          </p:nvSpPr>
          <p:spPr>
            <a:xfrm>
              <a:off x="1189553" y="3786864"/>
              <a:ext cx="90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Lead</a:t>
              </a:r>
              <a:endParaRPr lang="cs-CZ" sz="1800" b="1" dirty="0" smtClean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15068" y="2954215"/>
            <a:ext cx="1092200" cy="1092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6817" y="2720726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6817" y="38120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cs-CZ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29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0717" y="3265964"/>
            <a:ext cx="468702" cy="4687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</a:t>
            </a:r>
            <a:endParaRPr lang="cs-CZ" sz="2800" b="1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8067" y="1332666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76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AK85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K103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10876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8067" y="4368141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1093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976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98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AK932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2867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K542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Q32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QJ4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QJ5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622" y="2838595"/>
            <a:ext cx="145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2060"/>
                </a:solidFill>
              </a:rPr>
              <a:t>♠</a:t>
            </a:r>
            <a:r>
              <a:rPr lang="en-US" sz="2000" dirty="0" smtClean="0"/>
              <a:t> </a:t>
            </a:r>
            <a:r>
              <a:rPr lang="en-US" sz="2000" dirty="0" smtClean="0"/>
              <a:t>AQJ8</a:t>
            </a:r>
            <a:endParaRPr lang="en-US" sz="2000" dirty="0" smtClean="0"/>
          </a:p>
          <a:p>
            <a:r>
              <a:rPr lang="cs-CZ" sz="2000" dirty="0" smtClean="0">
                <a:solidFill>
                  <a:srgbClr val="FF0000"/>
                </a:solidFill>
              </a:rPr>
              <a:t>♥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J104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♦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A7652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♣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4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327" y="1332666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Board: </a:t>
            </a:r>
            <a:r>
              <a:rPr lang="en-US" b="1" dirty="0" smtClean="0"/>
              <a:t>28</a:t>
            </a:r>
            <a:endParaRPr lang="en-US" b="1" dirty="0" smtClean="0"/>
          </a:p>
          <a:p>
            <a:r>
              <a:rPr lang="en-US" dirty="0" smtClean="0"/>
              <a:t>Dealer: </a:t>
            </a:r>
            <a:r>
              <a:rPr lang="en-US" b="1" dirty="0" smtClean="0"/>
              <a:t>W</a:t>
            </a:r>
          </a:p>
          <a:p>
            <a:r>
              <a:rPr lang="en-US" dirty="0" smtClean="0"/>
              <a:t>VUL: </a:t>
            </a:r>
            <a:r>
              <a:rPr lang="en-US" b="1" dirty="0" smtClean="0"/>
              <a:t>NS</a:t>
            </a:r>
            <a:endParaRPr lang="cs-CZ" b="1" dirty="0" smtClean="0"/>
          </a:p>
        </p:txBody>
      </p:sp>
      <p:sp>
        <p:nvSpPr>
          <p:cNvPr id="31" name="Right Arrow 30"/>
          <p:cNvSpPr/>
          <p:nvPr/>
        </p:nvSpPr>
        <p:spPr>
          <a:xfrm rot="10800000">
            <a:off x="2249419" y="3390127"/>
            <a:ext cx="211667" cy="220374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36" name="Zaoblený obdélník 33"/>
          <p:cNvSpPr/>
          <p:nvPr/>
        </p:nvSpPr>
        <p:spPr>
          <a:xfrm>
            <a:off x="7239864" y="3110721"/>
            <a:ext cx="669244" cy="428099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pass</a:t>
            </a:r>
            <a:endParaRPr lang="cs-CZ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5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529961"/>
            <a:ext cx="8622036" cy="769441"/>
          </a:xfrm>
        </p:spPr>
        <p:txBody>
          <a:bodyPr/>
          <a:lstStyle/>
          <a:p>
            <a:pPr algn="ctr"/>
            <a:r>
              <a:rPr lang="en-US" dirty="0" smtClean="0"/>
              <a:t>Remember – </a:t>
            </a:r>
            <a:r>
              <a:rPr lang="cs-CZ" dirty="0" smtClean="0"/>
              <a:t>only evaluating your hand well makes you an expert player</a:t>
            </a:r>
            <a:endParaRPr lang="cs-CZ" dirty="0"/>
          </a:p>
        </p:txBody>
      </p:sp>
      <p:pic>
        <p:nvPicPr>
          <p:cNvPr id="19458" name="Picture 2" descr="Image result for mod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9" y="1579205"/>
            <a:ext cx="7468426" cy="4191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99074"/>
            <a:ext cx="8622036" cy="861774"/>
          </a:xfrm>
        </p:spPr>
        <p:txBody>
          <a:bodyPr/>
          <a:lstStyle/>
          <a:p>
            <a:r>
              <a:rPr lang="cs-CZ" sz="2800" dirty="0"/>
              <a:t>What </a:t>
            </a:r>
            <a:r>
              <a:rPr lang="cs-CZ" sz="2800" dirty="0" smtClean="0"/>
              <a:t>features of your hand can </a:t>
            </a:r>
            <a:r>
              <a:rPr lang="cs-CZ" sz="2800" dirty="0"/>
              <a:t>you consider during or even before </a:t>
            </a:r>
            <a:r>
              <a:rPr lang="cs-CZ" sz="2800" dirty="0" smtClean="0"/>
              <a:t>the </a:t>
            </a:r>
            <a:r>
              <a:rPr lang="cs-CZ" sz="2800" dirty="0"/>
              <a:t>bidding?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8916" y="2107823"/>
            <a:ext cx="3690459" cy="2940795"/>
            <a:chOff x="4648916" y="2107823"/>
            <a:chExt cx="3690459" cy="2940795"/>
          </a:xfrm>
        </p:grpSpPr>
        <p:sp>
          <p:nvSpPr>
            <p:cNvPr id="12" name="Rovnoramenný trojúhelník 3"/>
            <p:cNvSpPr/>
            <p:nvPr/>
          </p:nvSpPr>
          <p:spPr>
            <a:xfrm rot="5400000">
              <a:off x="3455262" y="3385918"/>
              <a:ext cx="2771912" cy="384604"/>
            </a:xfrm>
            <a:prstGeom prst="triangle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Board">
              <a:hlinkClick r:id="rId2" action="ppaction://hlinksldjump">
                <a:snd r:embed="rId3" name="click.wav"/>
              </a:hlinkClick>
              <a:hlinkHover r:id="" action="ppaction://noaction" highlightClick="1">
                <a:snd r:embed="rId3" name="click.wav"/>
              </a:hlinkHover>
            </p:cNvPr>
            <p:cNvSpPr txBox="1">
              <a:spLocks/>
            </p:cNvSpPr>
            <p:nvPr/>
          </p:nvSpPr>
          <p:spPr>
            <a:xfrm>
              <a:off x="5419634" y="2107823"/>
              <a:ext cx="2919741" cy="29407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extLst/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algn="ctr" defTabSz="895350" eaLnBrk="1" hangingPunct="1">
                <a:buClr>
                  <a:schemeClr val="tx2"/>
                </a:buClr>
                <a:defRPr sz="2400" b="1" baseline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♠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♥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♦"/>
                <a:defRPr baseline="0">
                  <a:latin typeface="+mn-lt"/>
                </a:defRPr>
              </a:lvl4pPr>
              <a:lvl5pPr marL="808038" lvl="4" indent="-188913" defTabSz="895350" eaLnBrk="1" hangingPunct="1"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♣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l"/>
              <a:r>
                <a:rPr lang="cs-CZ" sz="2800" dirty="0" smtClean="0"/>
                <a:t>Ev</a:t>
              </a:r>
              <a:r>
                <a:rPr lang="en-US" sz="2800" dirty="0" smtClean="0"/>
                <a:t>a</a:t>
              </a:r>
              <a:r>
                <a:rPr lang="cs-CZ" sz="2800" dirty="0" smtClean="0"/>
                <a:t>luating </a:t>
              </a:r>
              <a:r>
                <a:rPr lang="cs-CZ" sz="2800" dirty="0"/>
                <a:t>your hand </a:t>
              </a:r>
              <a:r>
                <a:rPr lang="cs-CZ" sz="2800" dirty="0" smtClean="0"/>
                <a:t>well is </a:t>
              </a:r>
              <a:r>
                <a:rPr lang="cs-CZ" sz="2800" dirty="0"/>
                <a:t>essential for the bidding and reaching the right contract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063" y="1116007"/>
            <a:ext cx="3640740" cy="4924425"/>
            <a:chOff x="622063" y="1116007"/>
            <a:chExt cx="3640740" cy="4924425"/>
          </a:xfrm>
        </p:grpSpPr>
        <p:sp>
          <p:nvSpPr>
            <p:cNvPr id="10" name="TextBox 9"/>
            <p:cNvSpPr txBox="1"/>
            <p:nvPr/>
          </p:nvSpPr>
          <p:spPr>
            <a:xfrm>
              <a:off x="622063" y="1116007"/>
              <a:ext cx="3640740" cy="4924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High card points (HCP)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Distribution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s-CZ" sz="2400" dirty="0" smtClean="0"/>
                <a:t>Length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s-CZ" sz="2400" dirty="0" smtClean="0"/>
                <a:t>Shortnesses</a:t>
              </a:r>
            </a:p>
            <a:p>
              <a:pPr marL="7429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cs-CZ" sz="2400" dirty="0" smtClean="0"/>
                <a:t>Extra trumps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Key cards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endParaRPr lang="cs-CZ" sz="2400" dirty="0" smtClean="0"/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Type of honors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Position of honors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Defensive tricks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cs-CZ" sz="2400" dirty="0" smtClean="0"/>
                <a:t>Loser tricks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22063" y="3979334"/>
              <a:ext cx="364074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0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621" y="314517"/>
            <a:ext cx="8622036" cy="430887"/>
          </a:xfrm>
        </p:spPr>
        <p:txBody>
          <a:bodyPr/>
          <a:lstStyle/>
          <a:p>
            <a:r>
              <a:rPr lang="cs-CZ" sz="2800" dirty="0" smtClean="0"/>
              <a:t>Standard evaluation methods</a:t>
            </a:r>
            <a:endParaRPr lang="cs-CZ" sz="2800" dirty="0"/>
          </a:p>
        </p:txBody>
      </p:sp>
      <p:sp>
        <p:nvSpPr>
          <p:cNvPr id="7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10110" y="1882272"/>
            <a:ext cx="3780890" cy="1250555"/>
          </a:xfrm>
          <a:prstGeom prst="round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High card points</a:t>
            </a:r>
          </a:p>
        </p:txBody>
      </p:sp>
      <p:sp>
        <p:nvSpPr>
          <p:cNvPr id="8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10110" y="3569406"/>
            <a:ext cx="3780890" cy="1250555"/>
          </a:xfrm>
          <a:prstGeom prst="round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High card points + distributional points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601110" y="1882273"/>
            <a:ext cx="3780890" cy="1250555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4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bg1"/>
                </a:solidFill>
              </a:rPr>
              <a:t>Loser tricks (LT)</a:t>
            </a:r>
          </a:p>
        </p:txBody>
      </p:sp>
      <p:sp>
        <p:nvSpPr>
          <p:cNvPr id="11" name="Board">
            <a:hlinkClick r:id="rId2" action="ppaction://hlinksldjump">
              <a:snd r:embed="rId3" name="click.wav"/>
            </a:hlinkClick>
            <a:hlinkHover r:id="" action="ppaction://noaction" highlightClick="1">
              <a:snd r:embed="rId3" name="click.wav"/>
            </a:hlinkHover>
          </p:cNvPr>
          <p:cNvSpPr txBox="1">
            <a:spLocks/>
          </p:cNvSpPr>
          <p:nvPr/>
        </p:nvSpPr>
        <p:spPr>
          <a:xfrm>
            <a:off x="4601110" y="3569407"/>
            <a:ext cx="3780890" cy="1250555"/>
          </a:xfrm>
          <a:prstGeom prst="round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2400" b="1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00000"/>
              <a:buFont typeface="Arial" panose="020B0604020202020204" pitchFamily="34" charset="0"/>
              <a:buChar char="♠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accent3"/>
              </a:buClr>
              <a:buSzPct val="100000"/>
              <a:buFont typeface="Arial" panose="020B0604020202020204" pitchFamily="34" charset="0"/>
              <a:buChar char="♥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♦"/>
              <a:defRPr baseline="0">
                <a:latin typeface="+mn-lt"/>
              </a:defRPr>
            </a:lvl4pPr>
            <a:lvl5pPr marL="808038" lvl="4" indent="-188913" defTabSz="895350" eaLnBrk="1" hangingPunct="1">
              <a:buClr>
                <a:schemeClr val="accent6"/>
              </a:buClr>
              <a:buSzPct val="100000"/>
              <a:buFont typeface="Arial" panose="020B0604020202020204" pitchFamily="34" charset="0"/>
              <a:buChar char="♣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cs-CZ" sz="3200" kern="0" dirty="0" smtClean="0">
                <a:solidFill>
                  <a:schemeClr val="tx1"/>
                </a:solidFill>
              </a:rPr>
              <a:t>Playing tricks (PT)</a:t>
            </a:r>
          </a:p>
        </p:txBody>
      </p:sp>
    </p:spTree>
    <p:extLst>
      <p:ext uri="{BB962C8B-B14F-4D97-AF65-F5344CB8AC3E}">
        <p14:creationId xmlns:p14="http://schemas.microsoft.com/office/powerpoint/2010/main" val="21073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cs-CZ" sz="2800" dirty="0" smtClean="0"/>
              <a:t>Definition of a loser trick (LT)</a:t>
            </a:r>
            <a:endParaRPr lang="cs-C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1236245"/>
            <a:ext cx="4161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 smtClean="0"/>
              <a:t>In theory (bidding): </a:t>
            </a:r>
            <a:r>
              <a:rPr lang="cs-CZ" sz="2400" dirty="0" smtClean="0"/>
              <a:t>its a card which we are most likely to lose – missing honors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3621" y="3176251"/>
            <a:ext cx="86220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500" b="1" baseline="0">
                <a:solidFill>
                  <a:schemeClr val="accent4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2800" kern="0" dirty="0" smtClean="0"/>
              <a:t>How do we count losers?                                          </a:t>
            </a:r>
            <a:endParaRPr lang="cs-CZ" sz="2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634290" y="1236245"/>
            <a:ext cx="4161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 smtClean="0"/>
              <a:t>In practice (when dummy comes down): </a:t>
            </a:r>
            <a:r>
              <a:rPr lang="cs-CZ" sz="2400" dirty="0" smtClean="0"/>
              <a:t>its a card we are going to lose if partner is not covering it</a:t>
            </a:r>
            <a:endParaRPr lang="cs-CZ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0500" y="4064112"/>
            <a:ext cx="860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We count 1 LT for </a:t>
            </a:r>
            <a:r>
              <a:rPr lang="en-US" sz="2400" dirty="0" smtClean="0"/>
              <a:t>every</a:t>
            </a:r>
            <a:r>
              <a:rPr lang="cs-CZ" sz="2400" dirty="0" smtClean="0"/>
              <a:t> missing</a:t>
            </a:r>
            <a:r>
              <a:rPr lang="en-US" sz="2400" dirty="0" smtClean="0"/>
              <a:t> </a:t>
            </a:r>
            <a:r>
              <a:rPr lang="en-US" sz="2400" dirty="0"/>
              <a:t>honor </a:t>
            </a:r>
            <a:r>
              <a:rPr lang="cs-CZ" sz="2400" dirty="0" smtClean="0"/>
              <a:t>in the suit </a:t>
            </a:r>
            <a:r>
              <a:rPr lang="en-US" sz="2400" dirty="0" smtClean="0"/>
              <a:t>A</a:t>
            </a:r>
            <a:r>
              <a:rPr lang="en-US" sz="2400" dirty="0"/>
              <a:t>, K or Q, which we are missing based on length in the suit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2769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 smtClean="0"/>
              <a:t>How to count the losers in one suit</a:t>
            </a:r>
            <a:endParaRPr lang="cs-C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94317" y="1067023"/>
            <a:ext cx="41613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Singleton: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Ace: no loser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Any other: 1 loser</a:t>
            </a:r>
          </a:p>
          <a:p>
            <a:pPr>
              <a:spcBef>
                <a:spcPts val="120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98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 smtClean="0"/>
              <a:t>How to count the losers in one suit</a:t>
            </a:r>
            <a:endParaRPr lang="cs-C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94317" y="1067023"/>
            <a:ext cx="41613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Singleton: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A: 		no loser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x: 		1 loser</a:t>
            </a:r>
          </a:p>
          <a:p>
            <a:pPr>
              <a:spcBef>
                <a:spcPts val="1200"/>
              </a:spcBef>
            </a:pP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Doubleton: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AK: 		no losers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Ax/</a:t>
            </a:r>
            <a:r>
              <a:rPr lang="en-US" sz="2800" dirty="0" err="1" smtClean="0"/>
              <a:t>Kx</a:t>
            </a:r>
            <a:r>
              <a:rPr lang="en-US" sz="2800" dirty="0" smtClean="0"/>
              <a:t>: 	1 loser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xx: 		2 losers 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Qx</a:t>
            </a:r>
            <a:r>
              <a:rPr lang="en-US" sz="2800" dirty="0" smtClean="0"/>
              <a:t>: 		2 losers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2970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 smtClean="0"/>
              <a:t>How to count the losers in one suit</a:t>
            </a:r>
            <a:endParaRPr lang="cs-C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28699" y="1016223"/>
            <a:ext cx="708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3 cards: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AKQ: 			no losers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AKx</a:t>
            </a:r>
            <a:r>
              <a:rPr lang="en-US" sz="2800" dirty="0" smtClean="0"/>
              <a:t>/ </a:t>
            </a:r>
            <a:r>
              <a:rPr lang="en-US" sz="2800" dirty="0" err="1" smtClean="0"/>
              <a:t>AQx</a:t>
            </a:r>
            <a:r>
              <a:rPr lang="en-US" sz="2800" dirty="0" smtClean="0"/>
              <a:t> / </a:t>
            </a:r>
            <a:r>
              <a:rPr lang="en-US" sz="2800" dirty="0" err="1" smtClean="0"/>
              <a:t>KQx</a:t>
            </a:r>
            <a:r>
              <a:rPr lang="en-US" sz="2800" dirty="0" smtClean="0"/>
              <a:t>: 		1 loser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Axx</a:t>
            </a:r>
            <a:r>
              <a:rPr lang="en-US" sz="2800" dirty="0" smtClean="0"/>
              <a:t> / </a:t>
            </a:r>
            <a:r>
              <a:rPr lang="en-US" sz="2800" dirty="0" err="1" smtClean="0"/>
              <a:t>Kxx</a:t>
            </a:r>
            <a:r>
              <a:rPr lang="en-US" sz="2800" dirty="0" smtClean="0"/>
              <a:t> / </a:t>
            </a:r>
            <a:r>
              <a:rPr lang="en-US" sz="2800" dirty="0" err="1" smtClean="0"/>
              <a:t>Qxx</a:t>
            </a:r>
            <a:r>
              <a:rPr lang="en-US" sz="2800" dirty="0" smtClean="0"/>
              <a:t>: 		2 losers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xxx / </a:t>
            </a:r>
            <a:r>
              <a:rPr lang="en-US" sz="2800" dirty="0" err="1" smtClean="0"/>
              <a:t>Jxx</a:t>
            </a:r>
            <a:r>
              <a:rPr lang="en-US" sz="2800" dirty="0" smtClean="0"/>
              <a:t>: 			3 losers</a:t>
            </a:r>
          </a:p>
          <a:p>
            <a:pPr>
              <a:spcBef>
                <a:spcPts val="1200"/>
              </a:spcBef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7766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 smtClean="0"/>
              <a:t>How to count the losers in one suit</a:t>
            </a:r>
            <a:endParaRPr lang="cs-CZ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28699" y="838423"/>
            <a:ext cx="65235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/>
              <a:t>3 cards: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AKQ: 			no losers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AKx</a:t>
            </a:r>
            <a:r>
              <a:rPr lang="en-US" sz="2800" dirty="0" smtClean="0"/>
              <a:t>/ </a:t>
            </a:r>
            <a:r>
              <a:rPr lang="en-US" sz="2800" dirty="0" err="1" smtClean="0"/>
              <a:t>AQx</a:t>
            </a:r>
            <a:r>
              <a:rPr lang="en-US" sz="2800" dirty="0" smtClean="0"/>
              <a:t> / </a:t>
            </a:r>
            <a:r>
              <a:rPr lang="en-US" sz="2800" dirty="0" err="1" smtClean="0"/>
              <a:t>KQx</a:t>
            </a:r>
            <a:r>
              <a:rPr lang="en-US" sz="2800" dirty="0" smtClean="0"/>
              <a:t>: 		1 loser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Axx</a:t>
            </a:r>
            <a:r>
              <a:rPr lang="en-US" sz="2800" dirty="0" smtClean="0"/>
              <a:t> / </a:t>
            </a:r>
            <a:r>
              <a:rPr lang="en-US" sz="2800" dirty="0" err="1" smtClean="0"/>
              <a:t>Kxx</a:t>
            </a:r>
            <a:r>
              <a:rPr lang="en-US" sz="2800" dirty="0" smtClean="0"/>
              <a:t> / </a:t>
            </a:r>
            <a:r>
              <a:rPr lang="en-US" sz="2800" dirty="0" err="1" smtClean="0"/>
              <a:t>Qxx</a:t>
            </a:r>
            <a:r>
              <a:rPr lang="en-US" sz="2800" dirty="0" smtClean="0"/>
              <a:t>: 		2 losers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xxx / </a:t>
            </a:r>
            <a:r>
              <a:rPr lang="en-US" sz="2800" dirty="0" err="1" smtClean="0"/>
              <a:t>Jxx</a:t>
            </a:r>
            <a:r>
              <a:rPr lang="en-US" sz="2800" dirty="0" smtClean="0"/>
              <a:t>: 			3 losers</a:t>
            </a:r>
          </a:p>
          <a:p>
            <a:pPr>
              <a:spcBef>
                <a:spcPts val="1200"/>
              </a:spcBef>
            </a:pP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4+ cards: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Axxx</a:t>
            </a:r>
            <a:r>
              <a:rPr lang="en-US" sz="2800" dirty="0" smtClean="0"/>
              <a:t>			2 losers	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/>
              <a:t>AQxxx</a:t>
            </a:r>
            <a:r>
              <a:rPr lang="en-US" sz="2800" dirty="0" smtClean="0"/>
              <a:t>		1 loser		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/5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card are never losers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38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1" y="314518"/>
            <a:ext cx="8622036" cy="430887"/>
          </a:xfrm>
        </p:spPr>
        <p:txBody>
          <a:bodyPr/>
          <a:lstStyle/>
          <a:p>
            <a:r>
              <a:rPr lang="en-US" sz="2800" dirty="0" smtClean="0"/>
              <a:t>Example of a full hand</a:t>
            </a:r>
            <a:endParaRPr lang="cs-CZ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96" y="970223"/>
            <a:ext cx="4673072" cy="478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182"/>
  <p:tag name="THINKCELLPRESENTATIONDONOTDELETE" val="&lt;?xml version=&quot;1.0&quot; encoding=&quot;UTF-16&quot; standalone=&quot;yes&quot;?&gt;&#10;&lt;root reqver=&quot;21047&quot;&gt;&lt;version val=&quot;23018&quot;/&gt;&lt;CPresentation id=&quot;1&quot;&gt;&lt;m_precDefaultNumber&gt;&lt;m_bNumberIsYear val=&quot;0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0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1&quot;&gt;&lt;elem m_fUsage=&quot;1.00000000000000000000E+000&quot;&gt;&lt;m_msothmcolidx val=&quot;0&quot;/&gt;&lt;m_rgb r=&quot;fb&quot; g=&quot;fd&quot; b=&quot;a2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idge_template">
  <a:themeElements>
    <a:clrScheme name="CBS">
      <a:dk1>
        <a:srgbClr val="000000"/>
      </a:dk1>
      <a:lt1>
        <a:srgbClr val="FFFFFF"/>
      </a:lt1>
      <a:dk2>
        <a:srgbClr val="324DA1"/>
      </a:dk2>
      <a:lt2>
        <a:srgbClr val="FFFFFF"/>
      </a:lt2>
      <a:accent1>
        <a:srgbClr val="B6C2E9"/>
      </a:accent1>
      <a:accent2>
        <a:srgbClr val="E79C9E"/>
      </a:accent2>
      <a:accent3>
        <a:srgbClr val="CE3234"/>
      </a:accent3>
      <a:accent4>
        <a:srgbClr val="324DA1"/>
      </a:accent4>
      <a:accent5>
        <a:srgbClr val="FF6600"/>
      </a:accent5>
      <a:accent6>
        <a:srgbClr val="1AAA42"/>
      </a:accent6>
      <a:hlink>
        <a:srgbClr val="CE3234"/>
      </a:hlink>
      <a:folHlink>
        <a:srgbClr val="324DA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BS">
        <a:dk1>
          <a:srgbClr val="000000"/>
        </a:dk1>
        <a:lt1>
          <a:srgbClr val="FFFFFF"/>
        </a:lt1>
        <a:dk2>
          <a:srgbClr val="324DA1"/>
        </a:dk2>
        <a:lt2>
          <a:srgbClr val="FFFFFF"/>
        </a:lt2>
        <a:accent1>
          <a:srgbClr val="B6C2E9"/>
        </a:accent1>
        <a:accent2>
          <a:srgbClr val="E79C9E"/>
        </a:accent2>
        <a:accent3>
          <a:srgbClr val="CE3234"/>
        </a:accent3>
        <a:accent4>
          <a:srgbClr val="324DA1"/>
        </a:accent4>
        <a:accent5>
          <a:srgbClr val="FF6600"/>
        </a:accent5>
        <a:accent6>
          <a:srgbClr val="1AAA42"/>
        </a:accent6>
        <a:hlink>
          <a:srgbClr val="CE3234"/>
        </a:hlink>
        <a:folHlink>
          <a:srgbClr val="324D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BS_template.potx" id="{A2C9B494-FC71-433C-95E8-F60AFD6CF90E}" vid="{3448A91E-0553-4F2F-B194-71A863390D6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557</Words>
  <Application>Microsoft Office PowerPoint</Application>
  <PresentationFormat>Custom</PresentationFormat>
  <Paragraphs>222</Paragraphs>
  <Slides>17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Bridge_template</vt:lpstr>
      <vt:lpstr>think-cell Slide</vt:lpstr>
      <vt:lpstr>Hand evaluation – loser tricks</vt:lpstr>
      <vt:lpstr>What features of your hand can you consider during or even before the bidding?</vt:lpstr>
      <vt:lpstr>Standard evaluation methods</vt:lpstr>
      <vt:lpstr>Definition of a loser trick (LT)</vt:lpstr>
      <vt:lpstr>How to count the losers in one suit</vt:lpstr>
      <vt:lpstr>How to count the losers in one suit</vt:lpstr>
      <vt:lpstr>How to count the losers in one suit</vt:lpstr>
      <vt:lpstr>How to count the losers in one suit</vt:lpstr>
      <vt:lpstr>Example of a full hand</vt:lpstr>
      <vt:lpstr>Example of a full hand</vt:lpstr>
      <vt:lpstr>When to use losers</vt:lpstr>
      <vt:lpstr>Lets play some boards</vt:lpstr>
      <vt:lpstr>Board 25 - analysis</vt:lpstr>
      <vt:lpstr>Board 26 - analysis</vt:lpstr>
      <vt:lpstr>Board 27 - analysis</vt:lpstr>
      <vt:lpstr>Board 28 - analysis</vt:lpstr>
      <vt:lpstr>Remember – only evaluating your hand well makes you an expert player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Milan Macura</dc:creator>
  <cp:lastModifiedBy>Milan Macura</cp:lastModifiedBy>
  <cp:revision>260</cp:revision>
  <cp:lastPrinted>2008-09-19T11:06:26Z</cp:lastPrinted>
  <dcterms:created xsi:type="dcterms:W3CDTF">2013-09-04T16:06:12Z</dcterms:created>
  <dcterms:modified xsi:type="dcterms:W3CDTF">2018-07-17T14:28:12Z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