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4" r:id="rId3"/>
    <p:sldId id="290" r:id="rId4"/>
    <p:sldId id="291" r:id="rId5"/>
    <p:sldId id="297" r:id="rId6"/>
    <p:sldId id="292" r:id="rId7"/>
    <p:sldId id="293" r:id="rId8"/>
    <p:sldId id="294" r:id="rId9"/>
    <p:sldId id="295" r:id="rId10"/>
    <p:sldId id="296" r:id="rId11"/>
    <p:sldId id="298" r:id="rId12"/>
    <p:sldId id="307" r:id="rId13"/>
    <p:sldId id="301" r:id="rId14"/>
    <p:sldId id="304" r:id="rId15"/>
    <p:sldId id="300" r:id="rId16"/>
    <p:sldId id="299" r:id="rId17"/>
    <p:sldId id="302" r:id="rId18"/>
    <p:sldId id="303" r:id="rId19"/>
    <p:sldId id="305" r:id="rId20"/>
    <p:sldId id="306" r:id="rId21"/>
    <p:sldId id="284" r:id="rId22"/>
    <p:sldId id="289" r:id="rId23"/>
    <p:sldId id="285" r:id="rId24"/>
    <p:sldId id="287" r:id="rId25"/>
    <p:sldId id="288" r:id="rId26"/>
  </p:sldIdLst>
  <p:sldSz cx="8961438" cy="6721475"/>
  <p:notesSz cx="6743700" cy="9906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922372-2E91-4A1F-BB44-204AC0B13524}">
          <p14:sldIdLst>
            <p14:sldId id="257"/>
            <p14:sldId id="274"/>
            <p14:sldId id="290"/>
            <p14:sldId id="291"/>
            <p14:sldId id="297"/>
            <p14:sldId id="292"/>
            <p14:sldId id="293"/>
            <p14:sldId id="294"/>
            <p14:sldId id="295"/>
            <p14:sldId id="296"/>
            <p14:sldId id="298"/>
            <p14:sldId id="307"/>
            <p14:sldId id="301"/>
            <p14:sldId id="304"/>
            <p14:sldId id="300"/>
            <p14:sldId id="299"/>
            <p14:sldId id="302"/>
            <p14:sldId id="303"/>
            <p14:sldId id="305"/>
            <p14:sldId id="306"/>
            <p14:sldId id="284"/>
          </p14:sldIdLst>
        </p14:section>
        <p14:section name="Untitled Section" id="{D36D0C7C-8E6A-47CF-A9F5-F24E1F4545C4}">
          <p14:sldIdLst>
            <p14:sldId id="289"/>
            <p14:sldId id="285"/>
            <p14:sldId id="287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8080"/>
    <a:srgbClr val="0065CC"/>
    <a:srgbClr val="91AFFF"/>
    <a:srgbClr val="002960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47" autoAdjust="0"/>
    <p:restoredTop sz="94684" autoAdjust="0"/>
  </p:normalViewPr>
  <p:slideViewPr>
    <p:cSldViewPr snapToGrid="0" snapToObjects="1">
      <p:cViewPr varScale="1">
        <p:scale>
          <a:sx n="90" d="100"/>
          <a:sy n="90" d="100"/>
        </p:scale>
        <p:origin x="-1157" y="-77"/>
      </p:cViewPr>
      <p:guideLst>
        <p:guide orient="horz"/>
        <p:guide pos="120"/>
        <p:guide pos="55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408" y="-114"/>
      </p:cViewPr>
      <p:guideLst>
        <p:guide orient="horz" pos="312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8313" y="620713"/>
            <a:ext cx="5813425" cy="4359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6100" y="5322888"/>
            <a:ext cx="574675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18213" y="9526072"/>
            <a:ext cx="5349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53135" y="11025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gi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790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/>
          <p:nvPr userDrawn="1"/>
        </p:nvSpPr>
        <p:spPr>
          <a:xfrm>
            <a:off x="0" y="0"/>
            <a:ext cx="8961438" cy="6721475"/>
          </a:xfrm>
          <a:custGeom>
            <a:avLst/>
            <a:gdLst>
              <a:gd name="connsiteX0" fmla="*/ 0 w 8961438"/>
              <a:gd name="connsiteY0" fmla="*/ 0 h 6721475"/>
              <a:gd name="connsiteX1" fmla="*/ 8961438 w 8961438"/>
              <a:gd name="connsiteY1" fmla="*/ 0 h 6721475"/>
              <a:gd name="connsiteX2" fmla="*/ 8961438 w 8961438"/>
              <a:gd name="connsiteY2" fmla="*/ 1780229 h 6721475"/>
              <a:gd name="connsiteX3" fmla="*/ 1470276 w 8961438"/>
              <a:gd name="connsiteY3" fmla="*/ 1780229 h 6721475"/>
              <a:gd name="connsiteX4" fmla="*/ 943429 w 8961438"/>
              <a:gd name="connsiteY4" fmla="*/ 2307076 h 6721475"/>
              <a:gd name="connsiteX5" fmla="*/ 943429 w 8961438"/>
              <a:gd name="connsiteY5" fmla="*/ 4414399 h 6721475"/>
              <a:gd name="connsiteX6" fmla="*/ 1470276 w 8961438"/>
              <a:gd name="connsiteY6" fmla="*/ 4941246 h 6721475"/>
              <a:gd name="connsiteX7" fmla="*/ 8961438 w 8961438"/>
              <a:gd name="connsiteY7" fmla="*/ 4941246 h 6721475"/>
              <a:gd name="connsiteX8" fmla="*/ 8961438 w 8961438"/>
              <a:gd name="connsiteY8" fmla="*/ 6721475 h 6721475"/>
              <a:gd name="connsiteX9" fmla="*/ 0 w 8961438"/>
              <a:gd name="connsiteY9" fmla="*/ 6721475 h 672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61438" h="6721475">
                <a:moveTo>
                  <a:pt x="0" y="0"/>
                </a:moveTo>
                <a:lnTo>
                  <a:pt x="8961438" y="0"/>
                </a:lnTo>
                <a:lnTo>
                  <a:pt x="8961438" y="1780229"/>
                </a:lnTo>
                <a:lnTo>
                  <a:pt x="1470276" y="1780229"/>
                </a:lnTo>
                <a:cubicBezTo>
                  <a:pt x="1179306" y="1780229"/>
                  <a:pt x="943429" y="2016106"/>
                  <a:pt x="943429" y="2307076"/>
                </a:cubicBezTo>
                <a:lnTo>
                  <a:pt x="943429" y="4414399"/>
                </a:lnTo>
                <a:cubicBezTo>
                  <a:pt x="943429" y="4705369"/>
                  <a:pt x="1179306" y="4941246"/>
                  <a:pt x="1470276" y="4941246"/>
                </a:cubicBezTo>
                <a:lnTo>
                  <a:pt x="8961438" y="4941246"/>
                </a:lnTo>
                <a:lnTo>
                  <a:pt x="8961438" y="6721475"/>
                </a:lnTo>
                <a:lnTo>
                  <a:pt x="0" y="6721475"/>
                </a:lnTo>
                <a:close/>
              </a:path>
            </a:pathLst>
          </a:custGeom>
          <a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628505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7357" y="2745184"/>
            <a:ext cx="4175450" cy="123110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solidFill>
                  <a:schemeClr val="accent4"/>
                </a:solidFill>
                <a:latin typeface="Cambria" panose="02040503050406030204" pitchFamily="18" charset="0"/>
                <a:ea typeface="+mj-ea"/>
              </a:defRPr>
            </a:lvl1pPr>
          </a:lstStyle>
          <a:p>
            <a:pPr lvl="0"/>
            <a:r>
              <a:rPr lang="cs-CZ" noProof="0" dirty="0" smtClean="0"/>
              <a:t>Kliknutím lze upravit styl.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81516" y="5722340"/>
            <a:ext cx="7011292" cy="276999"/>
          </a:xfrm>
        </p:spPr>
        <p:txBody>
          <a:bodyPr wrap="square">
            <a:spAutoFit/>
          </a:bodyPr>
          <a:lstStyle>
            <a:lvl1pPr algn="l">
              <a:defRPr sz="1800" b="1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</a:defRPr>
            </a:lvl1pPr>
          </a:lstStyle>
          <a:p>
            <a:pPr lvl="0"/>
            <a:r>
              <a:rPr lang="cs-CZ" noProof="0" dirty="0" smtClean="0"/>
              <a:t>Kliknutím lze upravit styl.</a:t>
            </a:r>
          </a:p>
        </p:txBody>
      </p:sp>
      <p:pic>
        <p:nvPicPr>
          <p:cNvPr id="7" name="Picture 2" descr="https://upload.wikimedia.org/wikipedia/fr/3/3e/Logo.ebl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15" y="2745180"/>
            <a:ext cx="2398262" cy="12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105254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3" name="Spodní lišta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39" b="100000" l="0" r="100000">
                        <a14:foregroundMark x1="72187" y1="31707" x2="72187" y2="31707"/>
                        <a14:foregroundMark x1="79724" y1="37805" x2="79724" y2="37805"/>
                        <a14:foregroundMark x1="90552" y1="20732" x2="90552" y2="20732"/>
                        <a14:foregroundMark x1="95648" y1="12195" x2="95648" y2="12195"/>
                        <a14:foregroundMark x1="85775" y1="2439" x2="85775" y2="2439"/>
                      </a14:backgroundRemoval>
                    </a14:imgEffect>
                    <a14:imgEffect>
                      <a14:artisticTexturize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46095"/>
            <a:ext cx="8972550" cy="78105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36" name="Text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for changing the text.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9" name="Nadpis"/>
          <p:cNvSpPr>
            <a:spLocks noGrp="1" noChangeArrowheads="1"/>
          </p:cNvSpPr>
          <p:nvPr>
            <p:ph type="title"/>
          </p:nvPr>
        </p:nvSpPr>
        <p:spPr bwMode="auto">
          <a:xfrm>
            <a:off x="173621" y="337601"/>
            <a:ext cx="8622036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Topic, click for rewrite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500" b="1" baseline="0">
          <a:solidFill>
            <a:schemeClr val="accent4"/>
          </a:solidFill>
          <a:latin typeface="Cambria" panose="02040503050406030204" pitchFamily="18" charset="0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accent4"/>
        </a:buClr>
        <a:buSzPct val="100000"/>
        <a:buFont typeface="Arial" panose="020B0604020202020204" pitchFamily="34" charset="0"/>
        <a:buChar char="♠"/>
        <a:defRPr sz="16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361950" indent="-180975" algn="l" defTabSz="895350" rtl="0" eaLnBrk="1" fontAlgn="base" hangingPunct="1">
        <a:spcBef>
          <a:spcPct val="0"/>
        </a:spcBef>
        <a:spcAft>
          <a:spcPct val="0"/>
        </a:spcAft>
        <a:buClr>
          <a:schemeClr val="accent3"/>
        </a:buClr>
        <a:buSzPct val="100000"/>
        <a:buFont typeface="Arial" panose="020B0604020202020204" pitchFamily="34" charset="0"/>
        <a:buChar char="♥"/>
        <a:defRPr sz="16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542925" indent="-180975" algn="l" defTabSz="895350" rtl="0" eaLnBrk="1" fontAlgn="base" hangingPunct="1">
        <a:spcBef>
          <a:spcPct val="0"/>
        </a:spcBef>
        <a:spcAft>
          <a:spcPct val="0"/>
        </a:spcAft>
        <a:buClr>
          <a:schemeClr val="accent5"/>
        </a:buClr>
        <a:buSzPct val="100000"/>
        <a:buFont typeface="Arial" panose="020B0604020202020204" pitchFamily="34" charset="0"/>
        <a:buChar char="♦"/>
        <a:defRPr sz="16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714375" indent="-171450" algn="l" defTabSz="895350" rtl="0" eaLnBrk="1" fontAlgn="base" hangingPunct="1">
        <a:spcBef>
          <a:spcPct val="0"/>
        </a:spcBef>
        <a:spcAft>
          <a:spcPct val="0"/>
        </a:spcAft>
        <a:buClr>
          <a:schemeClr val="accent6"/>
        </a:buClr>
        <a:buSzPct val="100000"/>
        <a:buFont typeface="Arial" panose="020B0604020202020204" pitchFamily="34" charset="0"/>
        <a:buChar char="♣"/>
        <a:defRPr sz="16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49262" y="2529745"/>
            <a:ext cx="4143545" cy="1661993"/>
          </a:xfrm>
        </p:spPr>
        <p:txBody>
          <a:bodyPr/>
          <a:lstStyle/>
          <a:p>
            <a:r>
              <a:rPr lang="en-US" sz="5400" dirty="0" smtClean="0"/>
              <a:t>Hand evaluation</a:t>
            </a:r>
            <a:endParaRPr lang="cs-CZ" sz="5400" dirty="0">
              <a:solidFill>
                <a:schemeClr val="accent4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349262" y="5625696"/>
            <a:ext cx="4143545" cy="430887"/>
          </a:xfrm>
        </p:spPr>
        <p:txBody>
          <a:bodyPr/>
          <a:lstStyle/>
          <a:p>
            <a:r>
              <a:rPr lang="en-US" sz="2800" dirty="0" smtClean="0"/>
              <a:t>July 16, 2018</a:t>
            </a:r>
            <a:endParaRPr lang="en-US" sz="2800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1492250" y="704769"/>
            <a:ext cx="67749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000" b="1" baseline="0">
                <a:solidFill>
                  <a:schemeClr val="accent4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solidFill>
                  <a:schemeClr val="bg1"/>
                </a:solidFill>
              </a:rPr>
              <a:t>Bridge lecture – intermediate</a:t>
            </a:r>
            <a:endParaRPr lang="cs-CZ" sz="3600" kern="0" dirty="0">
              <a:solidFill>
                <a:schemeClr val="bg1"/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 bwMode="auto">
          <a:xfrm>
            <a:off x="4349262" y="5045865"/>
            <a:ext cx="41435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800" b="1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61950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42925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14375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b</a:t>
            </a:r>
            <a:r>
              <a:rPr lang="en-US" sz="2800" kern="0" dirty="0" smtClean="0"/>
              <a:t>y Milan </a:t>
            </a:r>
            <a:r>
              <a:rPr lang="en-US" sz="2800" kern="0" dirty="0" err="1" smtClean="0"/>
              <a:t>Macura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9364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1" y="99074"/>
            <a:ext cx="8622036" cy="861774"/>
          </a:xfrm>
        </p:spPr>
        <p:txBody>
          <a:bodyPr/>
          <a:lstStyle/>
          <a:p>
            <a:r>
              <a:rPr lang="en-US" sz="2800" dirty="0"/>
              <a:t>The middle cards 10s and 9s can improve the hand very much (sometimes also 8s and 7s</a:t>
            </a:r>
            <a:endParaRPr lang="cs-CZ" dirty="0"/>
          </a:p>
        </p:txBody>
      </p:sp>
      <p:sp>
        <p:nvSpPr>
          <p:cNvPr id="3" name="TextovéPole 101"/>
          <p:cNvSpPr txBox="1"/>
          <p:nvPr/>
        </p:nvSpPr>
        <p:spPr>
          <a:xfrm>
            <a:off x="173621" y="2692438"/>
            <a:ext cx="4753979" cy="138499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They support the honors in finessing situations </a:t>
            </a:r>
            <a:endParaRPr lang="cs-CZ" sz="2000" dirty="0" smtClean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2000" dirty="0" smtClean="0"/>
              <a:t>The are </a:t>
            </a:r>
            <a:r>
              <a:rPr lang="en-US" sz="2000" dirty="0" smtClean="0"/>
              <a:t>much </a:t>
            </a:r>
            <a:r>
              <a:rPr lang="en-US" sz="2000" dirty="0"/>
              <a:t>easier to establish as length tricks</a:t>
            </a:r>
            <a:endParaRPr lang="cs-CZ" sz="2000" dirty="0"/>
          </a:p>
        </p:txBody>
      </p:sp>
      <p:sp>
        <p:nvSpPr>
          <p:cNvPr id="4" name="TextovéPole 104"/>
          <p:cNvSpPr txBox="1"/>
          <p:nvPr/>
        </p:nvSpPr>
        <p:spPr>
          <a:xfrm>
            <a:off x="5561899" y="2692438"/>
            <a:ext cx="3233758" cy="13653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108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28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cs-CZ" dirty="0"/>
              <a:t>AQ109</a:t>
            </a:r>
            <a:r>
              <a:rPr lang="en-US" dirty="0"/>
              <a:t> &gt; </a:t>
            </a:r>
            <a:r>
              <a:rPr lang="cs-CZ" dirty="0" smtClean="0"/>
              <a:t>AQ32</a:t>
            </a:r>
            <a:endParaRPr lang="cs-CZ" dirty="0"/>
          </a:p>
          <a:p>
            <a:r>
              <a:rPr lang="cs-CZ" dirty="0"/>
              <a:t>KJ98 </a:t>
            </a:r>
            <a:r>
              <a:rPr lang="en-US" dirty="0"/>
              <a:t>&gt; </a:t>
            </a:r>
            <a:r>
              <a:rPr lang="cs-CZ" dirty="0" smtClean="0"/>
              <a:t>KJ54</a:t>
            </a:r>
            <a:endParaRPr lang="cs-CZ" dirty="0"/>
          </a:p>
          <a:p>
            <a:r>
              <a:rPr lang="cs-CZ" dirty="0"/>
              <a:t>AJ109 </a:t>
            </a:r>
            <a:r>
              <a:rPr lang="en-US" dirty="0"/>
              <a:t>&gt; </a:t>
            </a:r>
            <a:r>
              <a:rPr lang="cs-CZ" dirty="0" smtClean="0"/>
              <a:t>AJ63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Evaluate the hands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061509"/>
            <a:ext cx="46767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3810530"/>
            <a:ext cx="46767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Lets play some boards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" y="1012387"/>
            <a:ext cx="6616171" cy="496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63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94" y="0"/>
            <a:ext cx="7045661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9932" y="181803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Board 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nr. 1</a:t>
            </a:r>
          </a:p>
        </p:txBody>
      </p:sp>
    </p:spTree>
    <p:extLst>
      <p:ext uri="{BB962C8B-B14F-4D97-AF65-F5344CB8AC3E}">
        <p14:creationId xmlns:p14="http://schemas.microsoft.com/office/powerpoint/2010/main" val="37065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Board nr. 1 scores</a:t>
            </a:r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130830"/>
            <a:ext cx="88519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4" y="0"/>
            <a:ext cx="7016529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9932" y="181803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Board 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nr. 2</a:t>
            </a:r>
          </a:p>
        </p:txBody>
      </p:sp>
    </p:spTree>
    <p:extLst>
      <p:ext uri="{BB962C8B-B14F-4D97-AF65-F5344CB8AC3E}">
        <p14:creationId xmlns:p14="http://schemas.microsoft.com/office/powerpoint/2010/main" val="1257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Board nr. 2 scores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6"/>
          <a:stretch/>
        </p:blipFill>
        <p:spPr bwMode="auto">
          <a:xfrm>
            <a:off x="50800" y="1135063"/>
            <a:ext cx="8858250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6" y="-12033"/>
            <a:ext cx="7050717" cy="673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9932" y="181803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Board 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nr. 3</a:t>
            </a:r>
          </a:p>
        </p:txBody>
      </p:sp>
    </p:spTree>
    <p:extLst>
      <p:ext uri="{BB962C8B-B14F-4D97-AF65-F5344CB8AC3E}">
        <p14:creationId xmlns:p14="http://schemas.microsoft.com/office/powerpoint/2010/main" val="37440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Board nr. 3 scores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47713"/>
            <a:ext cx="88519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6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72" y="0"/>
            <a:ext cx="6942905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9932" y="181803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Board 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nr. 4</a:t>
            </a:r>
          </a:p>
        </p:txBody>
      </p:sp>
    </p:spTree>
    <p:extLst>
      <p:ext uri="{BB962C8B-B14F-4D97-AF65-F5344CB8AC3E}">
        <p14:creationId xmlns:p14="http://schemas.microsoft.com/office/powerpoint/2010/main" val="3511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621" y="99074"/>
            <a:ext cx="8622036" cy="861774"/>
          </a:xfrm>
        </p:spPr>
        <p:txBody>
          <a:bodyPr/>
          <a:lstStyle/>
          <a:p>
            <a:r>
              <a:rPr lang="cs-CZ" sz="2800" dirty="0"/>
              <a:t>What </a:t>
            </a:r>
            <a:r>
              <a:rPr lang="cs-CZ" sz="2800" dirty="0" smtClean="0"/>
              <a:t>features of your hand can </a:t>
            </a:r>
            <a:r>
              <a:rPr lang="cs-CZ" sz="2800" dirty="0"/>
              <a:t>you consider during or even before </a:t>
            </a:r>
            <a:r>
              <a:rPr lang="cs-CZ" sz="2800" dirty="0" smtClean="0"/>
              <a:t>the </a:t>
            </a:r>
            <a:r>
              <a:rPr lang="cs-CZ" sz="2800" dirty="0"/>
              <a:t>bidding?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48916" y="2107823"/>
            <a:ext cx="3690459" cy="2940795"/>
            <a:chOff x="4648916" y="2107823"/>
            <a:chExt cx="3690459" cy="2940795"/>
          </a:xfrm>
        </p:grpSpPr>
        <p:sp>
          <p:nvSpPr>
            <p:cNvPr id="12" name="Rovnoramenný trojúhelník 3"/>
            <p:cNvSpPr/>
            <p:nvPr/>
          </p:nvSpPr>
          <p:spPr>
            <a:xfrm rot="5400000">
              <a:off x="3455262" y="3385918"/>
              <a:ext cx="2771912" cy="384604"/>
            </a:xfrm>
            <a:prstGeom prst="triangle">
              <a:avLst/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Board">
              <a:hlinkClick r:id="rId2" action="ppaction://hlinksldjump">
                <a:snd r:embed="rId3" name="click.wav"/>
              </a:hlinkClick>
              <a:hlinkHover r:id="" action="ppaction://noaction" highlightClick="1">
                <a:snd r:embed="rId3" name="click.wav"/>
              </a:hlinkHover>
            </p:cNvPr>
            <p:cNvSpPr txBox="1">
              <a:spLocks/>
            </p:cNvSpPr>
            <p:nvPr/>
          </p:nvSpPr>
          <p:spPr>
            <a:xfrm>
              <a:off x="5419634" y="2107823"/>
              <a:ext cx="2919741" cy="29407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  <a:extLst/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algn="ctr" defTabSz="895350" eaLnBrk="1" hangingPunct="1">
                <a:buClr>
                  <a:schemeClr val="tx2"/>
                </a:buClr>
                <a:defRPr sz="2400" b="1" baseline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193675" lvl="1" indent="-192088" defTabSz="895350" eaLnBrk="1" hangingPunct="1"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♠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accent3"/>
                </a:buClr>
                <a:buSzPct val="100000"/>
                <a:buFont typeface="Arial" panose="020B0604020202020204" pitchFamily="34" charset="0"/>
                <a:buChar char="♥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♦"/>
                <a:defRPr baseline="0">
                  <a:latin typeface="+mn-lt"/>
                </a:defRPr>
              </a:lvl4pPr>
              <a:lvl5pPr marL="808038" lvl="4" indent="-188913" defTabSz="895350" eaLnBrk="1" hangingPunct="1"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♣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/>
              <a:r>
                <a:rPr lang="cs-CZ" sz="2800" dirty="0"/>
                <a:t>Eveluating your hand </a:t>
              </a:r>
              <a:r>
                <a:rPr lang="cs-CZ" sz="2800" dirty="0" smtClean="0"/>
                <a:t>well is </a:t>
              </a:r>
              <a:r>
                <a:rPr lang="cs-CZ" sz="2800" dirty="0"/>
                <a:t>essential for the bidding and reaching the right contract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2063" y="1116007"/>
            <a:ext cx="3640740" cy="4924425"/>
            <a:chOff x="622063" y="1116007"/>
            <a:chExt cx="3640740" cy="4924425"/>
          </a:xfrm>
        </p:grpSpPr>
        <p:sp>
          <p:nvSpPr>
            <p:cNvPr id="10" name="TextBox 9"/>
            <p:cNvSpPr txBox="1"/>
            <p:nvPr/>
          </p:nvSpPr>
          <p:spPr>
            <a:xfrm>
              <a:off x="622063" y="1116007"/>
              <a:ext cx="3640740" cy="4924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cs-CZ" sz="2400" dirty="0" smtClean="0"/>
                <a:t>High card points (HCP)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cs-CZ" sz="2400" dirty="0" smtClean="0"/>
                <a:t>Distribution</a:t>
              </a:r>
            </a:p>
            <a:p>
              <a:pPr marL="7429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cs-CZ" sz="2400" dirty="0" smtClean="0"/>
                <a:t>Length</a:t>
              </a:r>
            </a:p>
            <a:p>
              <a:pPr marL="7429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cs-CZ" sz="2400" dirty="0" smtClean="0"/>
                <a:t>Shortnesses</a:t>
              </a:r>
            </a:p>
            <a:p>
              <a:pPr marL="7429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cs-CZ" sz="2400" dirty="0" smtClean="0"/>
                <a:t>Extra trumps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cs-CZ" sz="2400" dirty="0" smtClean="0"/>
                <a:t>Key cards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endParaRPr lang="cs-CZ" sz="2400" dirty="0" smtClean="0"/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cs-CZ" sz="2400" dirty="0" smtClean="0"/>
                <a:t>Type of honors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cs-CZ" sz="2400" dirty="0" smtClean="0"/>
                <a:t>Position of honors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cs-CZ" sz="2400" dirty="0" smtClean="0"/>
                <a:t>Defensive tricks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cs-CZ" sz="2400" dirty="0" smtClean="0"/>
                <a:t>Loser tricks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22063" y="3979334"/>
              <a:ext cx="364074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20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Board nr. 4 scores</a:t>
            </a: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754063"/>
            <a:ext cx="88392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621" y="529961"/>
            <a:ext cx="8622036" cy="769441"/>
          </a:xfrm>
        </p:spPr>
        <p:txBody>
          <a:bodyPr/>
          <a:lstStyle/>
          <a:p>
            <a:pPr algn="ctr"/>
            <a:r>
              <a:rPr lang="en-US" dirty="0" smtClean="0"/>
              <a:t>Remember – </a:t>
            </a:r>
            <a:r>
              <a:rPr lang="cs-CZ" dirty="0" smtClean="0"/>
              <a:t>only evaluating your hand well makes you an expert player</a:t>
            </a:r>
            <a:endParaRPr lang="cs-CZ" dirty="0"/>
          </a:p>
        </p:txBody>
      </p:sp>
      <p:pic>
        <p:nvPicPr>
          <p:cNvPr id="19458" name="Picture 2" descr="Image result for mod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9" y="1579205"/>
            <a:ext cx="7468426" cy="4191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for the board presentation</a:t>
            </a:r>
            <a:endParaRPr lang="cs-CZ" dirty="0"/>
          </a:p>
        </p:txBody>
      </p:sp>
      <p:grpSp>
        <p:nvGrpSpPr>
          <p:cNvPr id="3" name="Skupina 38"/>
          <p:cNvGrpSpPr/>
          <p:nvPr/>
        </p:nvGrpSpPr>
        <p:grpSpPr>
          <a:xfrm>
            <a:off x="5539203" y="1312917"/>
            <a:ext cx="3256453" cy="461665"/>
            <a:chOff x="5539203" y="1312917"/>
            <a:chExt cx="3256453" cy="461665"/>
          </a:xfrm>
        </p:grpSpPr>
        <p:sp>
          <p:nvSpPr>
            <p:cNvPr id="4" name="TextovéPole 21"/>
            <p:cNvSpPr txBox="1"/>
            <p:nvPr/>
          </p:nvSpPr>
          <p:spPr>
            <a:xfrm>
              <a:off x="5539203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N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ovéPole 22"/>
            <p:cNvSpPr txBox="1"/>
            <p:nvPr/>
          </p:nvSpPr>
          <p:spPr>
            <a:xfrm>
              <a:off x="6353316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/>
                <a:t>E</a:t>
              </a:r>
            </a:p>
          </p:txBody>
        </p:sp>
        <p:sp>
          <p:nvSpPr>
            <p:cNvPr id="6" name="TextovéPole 23"/>
            <p:cNvSpPr txBox="1"/>
            <p:nvPr/>
          </p:nvSpPr>
          <p:spPr>
            <a:xfrm>
              <a:off x="7167430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24"/>
            <p:cNvSpPr txBox="1"/>
            <p:nvPr/>
          </p:nvSpPr>
          <p:spPr>
            <a:xfrm>
              <a:off x="7981543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W</a:t>
              </a:r>
              <a:endParaRPr lang="cs-CZ" sz="2400" b="1" dirty="0"/>
            </a:p>
          </p:txBody>
        </p:sp>
      </p:grpSp>
      <p:sp>
        <p:nvSpPr>
          <p:cNvPr id="8" name="Zaoblený obdélník 25"/>
          <p:cNvSpPr/>
          <p:nvPr/>
        </p:nvSpPr>
        <p:spPr>
          <a:xfrm>
            <a:off x="7239864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♣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9" name="Zaoblený obdélník 26"/>
          <p:cNvSpPr/>
          <p:nvPr/>
        </p:nvSpPr>
        <p:spPr>
          <a:xfrm>
            <a:off x="5611638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27"/>
          <p:cNvSpPr/>
          <p:nvPr/>
        </p:nvSpPr>
        <p:spPr>
          <a:xfrm>
            <a:off x="6420861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28"/>
          <p:cNvSpPr/>
          <p:nvPr/>
        </p:nvSpPr>
        <p:spPr>
          <a:xfrm>
            <a:off x="8058868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pass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29"/>
          <p:cNvSpPr/>
          <p:nvPr/>
        </p:nvSpPr>
        <p:spPr>
          <a:xfrm>
            <a:off x="5611638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bg1"/>
                </a:solidFill>
              </a:rPr>
              <a:t>2</a:t>
            </a:r>
            <a:r>
              <a:rPr lang="cs-CZ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30"/>
          <p:cNvSpPr/>
          <p:nvPr/>
        </p:nvSpPr>
        <p:spPr>
          <a:xfrm>
            <a:off x="6420861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31"/>
          <p:cNvSpPr/>
          <p:nvPr/>
        </p:nvSpPr>
        <p:spPr>
          <a:xfrm>
            <a:off x="7239864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3NT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32"/>
          <p:cNvSpPr/>
          <p:nvPr/>
        </p:nvSpPr>
        <p:spPr>
          <a:xfrm>
            <a:off x="8058868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33"/>
          <p:cNvSpPr/>
          <p:nvPr/>
        </p:nvSpPr>
        <p:spPr>
          <a:xfrm>
            <a:off x="5611638" y="3096294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34"/>
          <p:cNvSpPr/>
          <p:nvPr/>
        </p:nvSpPr>
        <p:spPr>
          <a:xfrm>
            <a:off x="6420861" y="3096294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grpSp>
        <p:nvGrpSpPr>
          <p:cNvPr id="18" name="Skupina 35"/>
          <p:cNvGrpSpPr/>
          <p:nvPr/>
        </p:nvGrpSpPr>
        <p:grpSpPr>
          <a:xfrm>
            <a:off x="6591812" y="3998809"/>
            <a:ext cx="902677" cy="1443043"/>
            <a:chOff x="1189553" y="3786864"/>
            <a:chExt cx="902677" cy="1443043"/>
          </a:xfrm>
        </p:grpSpPr>
        <p:sp>
          <p:nvSpPr>
            <p:cNvPr id="19" name="Zaoblený obdélník 36"/>
            <p:cNvSpPr/>
            <p:nvPr/>
          </p:nvSpPr>
          <p:spPr>
            <a:xfrm>
              <a:off x="1274413" y="4152901"/>
              <a:ext cx="740492" cy="1077006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K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♠</a:t>
              </a:r>
              <a:endParaRPr lang="cs-CZ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ovéPole 37"/>
            <p:cNvSpPr txBox="1"/>
            <p:nvPr/>
          </p:nvSpPr>
          <p:spPr>
            <a:xfrm>
              <a:off x="1189553" y="3786864"/>
              <a:ext cx="902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Lead</a:t>
              </a:r>
              <a:endParaRPr lang="cs-CZ" sz="1800" b="1" dirty="0" smtClean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015068" y="2954215"/>
            <a:ext cx="1092200" cy="1092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6817" y="2720726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6817" y="38120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29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07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067" y="1332666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8067" y="4368141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7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622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327" y="1332666"/>
            <a:ext cx="1039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Board: </a:t>
            </a:r>
            <a:r>
              <a:rPr lang="en-US" b="1" dirty="0" smtClean="0"/>
              <a:t>2</a:t>
            </a:r>
          </a:p>
          <a:p>
            <a:r>
              <a:rPr lang="en-US" dirty="0" smtClean="0"/>
              <a:t>Dealer: </a:t>
            </a:r>
            <a:r>
              <a:rPr lang="en-US" b="1" dirty="0" smtClean="0"/>
              <a:t>E</a:t>
            </a:r>
          </a:p>
          <a:p>
            <a:r>
              <a:rPr lang="en-US" dirty="0" smtClean="0"/>
              <a:t>VUL: </a:t>
            </a:r>
            <a:r>
              <a:rPr lang="en-US" b="1" dirty="0" smtClean="0"/>
              <a:t>N/S</a:t>
            </a:r>
            <a:endParaRPr lang="cs-CZ" b="1" dirty="0" smtClean="0"/>
          </a:p>
        </p:txBody>
      </p:sp>
      <p:sp>
        <p:nvSpPr>
          <p:cNvPr id="31" name="Right Arrow 30"/>
          <p:cNvSpPr/>
          <p:nvPr/>
        </p:nvSpPr>
        <p:spPr>
          <a:xfrm>
            <a:off x="2623311" y="3390127"/>
            <a:ext cx="211667" cy="22037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for the board presentation</a:t>
            </a:r>
            <a:endParaRPr lang="cs-CZ" dirty="0"/>
          </a:p>
        </p:txBody>
      </p:sp>
      <p:grpSp>
        <p:nvGrpSpPr>
          <p:cNvPr id="3" name="Skupina 38"/>
          <p:cNvGrpSpPr/>
          <p:nvPr/>
        </p:nvGrpSpPr>
        <p:grpSpPr>
          <a:xfrm>
            <a:off x="5539203" y="1312917"/>
            <a:ext cx="3256453" cy="461665"/>
            <a:chOff x="5539203" y="1312917"/>
            <a:chExt cx="3256453" cy="461665"/>
          </a:xfrm>
        </p:grpSpPr>
        <p:sp>
          <p:nvSpPr>
            <p:cNvPr id="4" name="TextovéPole 21"/>
            <p:cNvSpPr txBox="1"/>
            <p:nvPr/>
          </p:nvSpPr>
          <p:spPr>
            <a:xfrm>
              <a:off x="5539203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N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ovéPole 22"/>
            <p:cNvSpPr txBox="1"/>
            <p:nvPr/>
          </p:nvSpPr>
          <p:spPr>
            <a:xfrm>
              <a:off x="6353316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/>
                <a:t>E</a:t>
              </a:r>
            </a:p>
          </p:txBody>
        </p:sp>
        <p:sp>
          <p:nvSpPr>
            <p:cNvPr id="6" name="TextovéPole 23"/>
            <p:cNvSpPr txBox="1"/>
            <p:nvPr/>
          </p:nvSpPr>
          <p:spPr>
            <a:xfrm>
              <a:off x="7167430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24"/>
            <p:cNvSpPr txBox="1"/>
            <p:nvPr/>
          </p:nvSpPr>
          <p:spPr>
            <a:xfrm>
              <a:off x="7981543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W</a:t>
              </a:r>
              <a:endParaRPr lang="cs-CZ" sz="2400" b="1" dirty="0"/>
            </a:p>
          </p:txBody>
        </p:sp>
      </p:grpSp>
      <p:sp>
        <p:nvSpPr>
          <p:cNvPr id="8" name="Zaoblený obdélník 25"/>
          <p:cNvSpPr/>
          <p:nvPr/>
        </p:nvSpPr>
        <p:spPr>
          <a:xfrm>
            <a:off x="7239864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♣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9" name="Zaoblený obdélník 26"/>
          <p:cNvSpPr/>
          <p:nvPr/>
        </p:nvSpPr>
        <p:spPr>
          <a:xfrm>
            <a:off x="5611638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27"/>
          <p:cNvSpPr/>
          <p:nvPr/>
        </p:nvSpPr>
        <p:spPr>
          <a:xfrm>
            <a:off x="6420861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28"/>
          <p:cNvSpPr/>
          <p:nvPr/>
        </p:nvSpPr>
        <p:spPr>
          <a:xfrm>
            <a:off x="8058868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pass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29"/>
          <p:cNvSpPr/>
          <p:nvPr/>
        </p:nvSpPr>
        <p:spPr>
          <a:xfrm>
            <a:off x="5611638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bg1"/>
                </a:solidFill>
              </a:rPr>
              <a:t>2</a:t>
            </a:r>
            <a:r>
              <a:rPr lang="cs-CZ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30"/>
          <p:cNvSpPr/>
          <p:nvPr/>
        </p:nvSpPr>
        <p:spPr>
          <a:xfrm>
            <a:off x="6420861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31"/>
          <p:cNvSpPr/>
          <p:nvPr/>
        </p:nvSpPr>
        <p:spPr>
          <a:xfrm>
            <a:off x="7239864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3NT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32"/>
          <p:cNvSpPr/>
          <p:nvPr/>
        </p:nvSpPr>
        <p:spPr>
          <a:xfrm>
            <a:off x="8058868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33"/>
          <p:cNvSpPr/>
          <p:nvPr/>
        </p:nvSpPr>
        <p:spPr>
          <a:xfrm>
            <a:off x="5611638" y="3096294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34"/>
          <p:cNvSpPr/>
          <p:nvPr/>
        </p:nvSpPr>
        <p:spPr>
          <a:xfrm>
            <a:off x="6420861" y="3096294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grpSp>
        <p:nvGrpSpPr>
          <p:cNvPr id="18" name="Skupina 35"/>
          <p:cNvGrpSpPr/>
          <p:nvPr/>
        </p:nvGrpSpPr>
        <p:grpSpPr>
          <a:xfrm>
            <a:off x="6591812" y="3998809"/>
            <a:ext cx="902677" cy="1443043"/>
            <a:chOff x="1189553" y="3786864"/>
            <a:chExt cx="902677" cy="1443043"/>
          </a:xfrm>
        </p:grpSpPr>
        <p:sp>
          <p:nvSpPr>
            <p:cNvPr id="19" name="Zaoblený obdélník 36"/>
            <p:cNvSpPr/>
            <p:nvPr/>
          </p:nvSpPr>
          <p:spPr>
            <a:xfrm>
              <a:off x="1274413" y="4152901"/>
              <a:ext cx="740492" cy="1077006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K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♠</a:t>
              </a:r>
              <a:endParaRPr lang="cs-CZ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ovéPole 37"/>
            <p:cNvSpPr txBox="1"/>
            <p:nvPr/>
          </p:nvSpPr>
          <p:spPr>
            <a:xfrm>
              <a:off x="1189553" y="3786864"/>
              <a:ext cx="902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Lead</a:t>
              </a:r>
              <a:endParaRPr lang="cs-CZ" sz="1800" b="1" dirty="0" smtClean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015068" y="2954215"/>
            <a:ext cx="1092200" cy="1092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6817" y="2720726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6817" y="38120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29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07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067" y="1332666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8067" y="4368141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7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622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327" y="1332666"/>
            <a:ext cx="1186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Board: </a:t>
            </a:r>
            <a:r>
              <a:rPr lang="en-US" b="1" dirty="0" smtClean="0"/>
              <a:t>1</a:t>
            </a:r>
          </a:p>
          <a:p>
            <a:r>
              <a:rPr lang="en-US" dirty="0" smtClean="0"/>
              <a:t>Dealer: </a:t>
            </a:r>
            <a:r>
              <a:rPr lang="en-US" b="1" dirty="0" smtClean="0"/>
              <a:t>N</a:t>
            </a:r>
          </a:p>
          <a:p>
            <a:r>
              <a:rPr lang="en-US" dirty="0" smtClean="0"/>
              <a:t>VUL: </a:t>
            </a:r>
            <a:r>
              <a:rPr lang="en-US" b="1" dirty="0" smtClean="0"/>
              <a:t>none</a:t>
            </a:r>
            <a:endParaRPr lang="cs-CZ" b="1" dirty="0" smtClean="0"/>
          </a:p>
        </p:txBody>
      </p:sp>
      <p:sp>
        <p:nvSpPr>
          <p:cNvPr id="31" name="Right Arrow 30"/>
          <p:cNvSpPr/>
          <p:nvPr/>
        </p:nvSpPr>
        <p:spPr>
          <a:xfrm rot="16200000">
            <a:off x="2455335" y="3200155"/>
            <a:ext cx="211667" cy="22037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for the board presentation</a:t>
            </a:r>
            <a:endParaRPr lang="cs-CZ" dirty="0"/>
          </a:p>
        </p:txBody>
      </p:sp>
      <p:grpSp>
        <p:nvGrpSpPr>
          <p:cNvPr id="3" name="Skupina 38"/>
          <p:cNvGrpSpPr/>
          <p:nvPr/>
        </p:nvGrpSpPr>
        <p:grpSpPr>
          <a:xfrm>
            <a:off x="5539203" y="1312917"/>
            <a:ext cx="3256453" cy="461665"/>
            <a:chOff x="5539203" y="1312917"/>
            <a:chExt cx="3256453" cy="461665"/>
          </a:xfrm>
        </p:grpSpPr>
        <p:sp>
          <p:nvSpPr>
            <p:cNvPr id="4" name="TextovéPole 21"/>
            <p:cNvSpPr txBox="1"/>
            <p:nvPr/>
          </p:nvSpPr>
          <p:spPr>
            <a:xfrm>
              <a:off x="5539203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N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ovéPole 22"/>
            <p:cNvSpPr txBox="1"/>
            <p:nvPr/>
          </p:nvSpPr>
          <p:spPr>
            <a:xfrm>
              <a:off x="6353316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/>
                <a:t>E</a:t>
              </a:r>
            </a:p>
          </p:txBody>
        </p:sp>
        <p:sp>
          <p:nvSpPr>
            <p:cNvPr id="6" name="TextovéPole 23"/>
            <p:cNvSpPr txBox="1"/>
            <p:nvPr/>
          </p:nvSpPr>
          <p:spPr>
            <a:xfrm>
              <a:off x="7167430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24"/>
            <p:cNvSpPr txBox="1"/>
            <p:nvPr/>
          </p:nvSpPr>
          <p:spPr>
            <a:xfrm>
              <a:off x="7981543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W</a:t>
              </a:r>
              <a:endParaRPr lang="cs-CZ" sz="2400" b="1" dirty="0"/>
            </a:p>
          </p:txBody>
        </p:sp>
      </p:grpSp>
      <p:sp>
        <p:nvSpPr>
          <p:cNvPr id="8" name="Zaoblený obdélník 25"/>
          <p:cNvSpPr/>
          <p:nvPr/>
        </p:nvSpPr>
        <p:spPr>
          <a:xfrm>
            <a:off x="7239864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♣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9" name="Zaoblený obdélník 26"/>
          <p:cNvSpPr/>
          <p:nvPr/>
        </p:nvSpPr>
        <p:spPr>
          <a:xfrm>
            <a:off x="5611638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27"/>
          <p:cNvSpPr/>
          <p:nvPr/>
        </p:nvSpPr>
        <p:spPr>
          <a:xfrm>
            <a:off x="6420861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28"/>
          <p:cNvSpPr/>
          <p:nvPr/>
        </p:nvSpPr>
        <p:spPr>
          <a:xfrm>
            <a:off x="8058868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pass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29"/>
          <p:cNvSpPr/>
          <p:nvPr/>
        </p:nvSpPr>
        <p:spPr>
          <a:xfrm>
            <a:off x="5611638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bg1"/>
                </a:solidFill>
              </a:rPr>
              <a:t>2</a:t>
            </a:r>
            <a:r>
              <a:rPr lang="cs-CZ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30"/>
          <p:cNvSpPr/>
          <p:nvPr/>
        </p:nvSpPr>
        <p:spPr>
          <a:xfrm>
            <a:off x="6420861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31"/>
          <p:cNvSpPr/>
          <p:nvPr/>
        </p:nvSpPr>
        <p:spPr>
          <a:xfrm>
            <a:off x="7239864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3NT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32"/>
          <p:cNvSpPr/>
          <p:nvPr/>
        </p:nvSpPr>
        <p:spPr>
          <a:xfrm>
            <a:off x="8058868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33"/>
          <p:cNvSpPr/>
          <p:nvPr/>
        </p:nvSpPr>
        <p:spPr>
          <a:xfrm>
            <a:off x="5611638" y="3096294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34"/>
          <p:cNvSpPr/>
          <p:nvPr/>
        </p:nvSpPr>
        <p:spPr>
          <a:xfrm>
            <a:off x="6420861" y="3096294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grpSp>
        <p:nvGrpSpPr>
          <p:cNvPr id="18" name="Skupina 35"/>
          <p:cNvGrpSpPr/>
          <p:nvPr/>
        </p:nvGrpSpPr>
        <p:grpSpPr>
          <a:xfrm>
            <a:off x="6591812" y="3998809"/>
            <a:ext cx="902677" cy="1443043"/>
            <a:chOff x="1189553" y="3786864"/>
            <a:chExt cx="902677" cy="1443043"/>
          </a:xfrm>
        </p:grpSpPr>
        <p:sp>
          <p:nvSpPr>
            <p:cNvPr id="19" name="Zaoblený obdélník 36"/>
            <p:cNvSpPr/>
            <p:nvPr/>
          </p:nvSpPr>
          <p:spPr>
            <a:xfrm>
              <a:off x="1274413" y="4152901"/>
              <a:ext cx="740492" cy="1077006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K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♠</a:t>
              </a:r>
              <a:endParaRPr lang="cs-CZ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ovéPole 37"/>
            <p:cNvSpPr txBox="1"/>
            <p:nvPr/>
          </p:nvSpPr>
          <p:spPr>
            <a:xfrm>
              <a:off x="1189553" y="3786864"/>
              <a:ext cx="902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Lead</a:t>
              </a:r>
              <a:endParaRPr lang="cs-CZ" sz="1800" b="1" dirty="0" smtClean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015068" y="2954215"/>
            <a:ext cx="1092200" cy="1092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6817" y="2720726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6817" y="38120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29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07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067" y="1332666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93819" y="4368141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7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622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327" y="1332666"/>
            <a:ext cx="1085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Board: </a:t>
            </a:r>
            <a:r>
              <a:rPr lang="en-US" b="1" dirty="0" smtClean="0"/>
              <a:t>3</a:t>
            </a:r>
          </a:p>
          <a:p>
            <a:r>
              <a:rPr lang="en-US" dirty="0" smtClean="0"/>
              <a:t>Dealer: </a:t>
            </a:r>
            <a:r>
              <a:rPr lang="en-US" b="1" dirty="0" smtClean="0"/>
              <a:t>S</a:t>
            </a:r>
          </a:p>
          <a:p>
            <a:r>
              <a:rPr lang="en-US" dirty="0" smtClean="0"/>
              <a:t>VUL: </a:t>
            </a:r>
            <a:r>
              <a:rPr lang="en-US" b="1" dirty="0" smtClean="0"/>
              <a:t>E/W</a:t>
            </a:r>
            <a:endParaRPr lang="cs-CZ" b="1" dirty="0" smtClean="0"/>
          </a:p>
        </p:txBody>
      </p:sp>
      <p:sp>
        <p:nvSpPr>
          <p:cNvPr id="31" name="Right Arrow 30"/>
          <p:cNvSpPr/>
          <p:nvPr/>
        </p:nvSpPr>
        <p:spPr>
          <a:xfrm rot="5400000">
            <a:off x="2469793" y="3540554"/>
            <a:ext cx="211667" cy="22037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for the board presentation</a:t>
            </a:r>
            <a:endParaRPr lang="cs-CZ" dirty="0"/>
          </a:p>
        </p:txBody>
      </p:sp>
      <p:grpSp>
        <p:nvGrpSpPr>
          <p:cNvPr id="3" name="Skupina 38"/>
          <p:cNvGrpSpPr/>
          <p:nvPr/>
        </p:nvGrpSpPr>
        <p:grpSpPr>
          <a:xfrm>
            <a:off x="5539203" y="1312917"/>
            <a:ext cx="3256453" cy="461665"/>
            <a:chOff x="5539203" y="1312917"/>
            <a:chExt cx="3256453" cy="461665"/>
          </a:xfrm>
        </p:grpSpPr>
        <p:sp>
          <p:nvSpPr>
            <p:cNvPr id="4" name="TextovéPole 21"/>
            <p:cNvSpPr txBox="1"/>
            <p:nvPr/>
          </p:nvSpPr>
          <p:spPr>
            <a:xfrm>
              <a:off x="5539203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N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ovéPole 22"/>
            <p:cNvSpPr txBox="1"/>
            <p:nvPr/>
          </p:nvSpPr>
          <p:spPr>
            <a:xfrm>
              <a:off x="6353316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/>
                <a:t>E</a:t>
              </a:r>
            </a:p>
          </p:txBody>
        </p:sp>
        <p:sp>
          <p:nvSpPr>
            <p:cNvPr id="6" name="TextovéPole 23"/>
            <p:cNvSpPr txBox="1"/>
            <p:nvPr/>
          </p:nvSpPr>
          <p:spPr>
            <a:xfrm>
              <a:off x="7167430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24"/>
            <p:cNvSpPr txBox="1"/>
            <p:nvPr/>
          </p:nvSpPr>
          <p:spPr>
            <a:xfrm>
              <a:off x="7981543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W</a:t>
              </a:r>
              <a:endParaRPr lang="cs-CZ" sz="2400" b="1" dirty="0"/>
            </a:p>
          </p:txBody>
        </p:sp>
      </p:grpSp>
      <p:sp>
        <p:nvSpPr>
          <p:cNvPr id="8" name="Zaoblený obdélník 25"/>
          <p:cNvSpPr/>
          <p:nvPr/>
        </p:nvSpPr>
        <p:spPr>
          <a:xfrm>
            <a:off x="7239864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♣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9" name="Zaoblený obdélník 26"/>
          <p:cNvSpPr/>
          <p:nvPr/>
        </p:nvSpPr>
        <p:spPr>
          <a:xfrm>
            <a:off x="5611638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27"/>
          <p:cNvSpPr/>
          <p:nvPr/>
        </p:nvSpPr>
        <p:spPr>
          <a:xfrm>
            <a:off x="6420861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28"/>
          <p:cNvSpPr/>
          <p:nvPr/>
        </p:nvSpPr>
        <p:spPr>
          <a:xfrm>
            <a:off x="8058868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pass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29"/>
          <p:cNvSpPr/>
          <p:nvPr/>
        </p:nvSpPr>
        <p:spPr>
          <a:xfrm>
            <a:off x="5611638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bg1"/>
                </a:solidFill>
              </a:rPr>
              <a:t>2</a:t>
            </a:r>
            <a:r>
              <a:rPr lang="cs-CZ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30"/>
          <p:cNvSpPr/>
          <p:nvPr/>
        </p:nvSpPr>
        <p:spPr>
          <a:xfrm>
            <a:off x="6420861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31"/>
          <p:cNvSpPr/>
          <p:nvPr/>
        </p:nvSpPr>
        <p:spPr>
          <a:xfrm>
            <a:off x="7239864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3NT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32"/>
          <p:cNvSpPr/>
          <p:nvPr/>
        </p:nvSpPr>
        <p:spPr>
          <a:xfrm>
            <a:off x="8058868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33"/>
          <p:cNvSpPr/>
          <p:nvPr/>
        </p:nvSpPr>
        <p:spPr>
          <a:xfrm>
            <a:off x="5611638" y="3096294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34"/>
          <p:cNvSpPr/>
          <p:nvPr/>
        </p:nvSpPr>
        <p:spPr>
          <a:xfrm>
            <a:off x="6420861" y="3096294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grpSp>
        <p:nvGrpSpPr>
          <p:cNvPr id="18" name="Skupina 35"/>
          <p:cNvGrpSpPr/>
          <p:nvPr/>
        </p:nvGrpSpPr>
        <p:grpSpPr>
          <a:xfrm>
            <a:off x="6591812" y="3998809"/>
            <a:ext cx="902677" cy="1443043"/>
            <a:chOff x="1189553" y="3786864"/>
            <a:chExt cx="902677" cy="1443043"/>
          </a:xfrm>
        </p:grpSpPr>
        <p:sp>
          <p:nvSpPr>
            <p:cNvPr id="19" name="Zaoblený obdélník 36"/>
            <p:cNvSpPr/>
            <p:nvPr/>
          </p:nvSpPr>
          <p:spPr>
            <a:xfrm>
              <a:off x="1274413" y="4152901"/>
              <a:ext cx="740492" cy="1077006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K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♠</a:t>
              </a:r>
              <a:endParaRPr lang="cs-CZ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ovéPole 37"/>
            <p:cNvSpPr txBox="1"/>
            <p:nvPr/>
          </p:nvSpPr>
          <p:spPr>
            <a:xfrm>
              <a:off x="1189553" y="3786864"/>
              <a:ext cx="902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Lead</a:t>
              </a:r>
              <a:endParaRPr lang="cs-CZ" sz="1800" b="1" dirty="0" smtClean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015068" y="2954215"/>
            <a:ext cx="1092200" cy="1092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6817" y="2720726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6817" y="38120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29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07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067" y="1332666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8067" y="4368141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7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622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AKQ2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AKQ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327" y="1332666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Board: </a:t>
            </a:r>
            <a:r>
              <a:rPr lang="en-US" b="1" dirty="0" smtClean="0"/>
              <a:t>4</a:t>
            </a:r>
          </a:p>
          <a:p>
            <a:r>
              <a:rPr lang="en-US" dirty="0" smtClean="0"/>
              <a:t>Dealer: </a:t>
            </a:r>
            <a:r>
              <a:rPr lang="en-US" b="1" dirty="0" smtClean="0"/>
              <a:t>W</a:t>
            </a:r>
          </a:p>
          <a:p>
            <a:r>
              <a:rPr lang="en-US" dirty="0" smtClean="0"/>
              <a:t>VUL: </a:t>
            </a:r>
            <a:r>
              <a:rPr lang="en-US" b="1" dirty="0" smtClean="0"/>
              <a:t>all</a:t>
            </a:r>
            <a:endParaRPr lang="cs-CZ" b="1" dirty="0" smtClean="0"/>
          </a:p>
        </p:txBody>
      </p:sp>
      <p:sp>
        <p:nvSpPr>
          <p:cNvPr id="31" name="Right Arrow 30"/>
          <p:cNvSpPr/>
          <p:nvPr/>
        </p:nvSpPr>
        <p:spPr>
          <a:xfrm rot="10800000">
            <a:off x="2249419" y="3390127"/>
            <a:ext cx="211667" cy="22037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621" y="314517"/>
            <a:ext cx="8622036" cy="430887"/>
          </a:xfrm>
        </p:spPr>
        <p:txBody>
          <a:bodyPr/>
          <a:lstStyle/>
          <a:p>
            <a:r>
              <a:rPr lang="cs-CZ" sz="2800" dirty="0" smtClean="0"/>
              <a:t>Standard evaluation methods</a:t>
            </a:r>
            <a:endParaRPr lang="cs-CZ" sz="2800" dirty="0"/>
          </a:p>
        </p:txBody>
      </p:sp>
      <p:sp>
        <p:nvSpPr>
          <p:cNvPr id="7" name="Board">
            <a:hlinkClick r:id="rId2" action="ppaction://hlinksldjump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 txBox="1">
            <a:spLocks/>
          </p:cNvSpPr>
          <p:nvPr/>
        </p:nvSpPr>
        <p:spPr>
          <a:xfrm>
            <a:off x="410110" y="1882272"/>
            <a:ext cx="3780890" cy="1250555"/>
          </a:xfrm>
          <a:prstGeom prst="round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24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cs-CZ" sz="3200" kern="0" dirty="0" smtClean="0">
                <a:solidFill>
                  <a:schemeClr val="tx1"/>
                </a:solidFill>
              </a:rPr>
              <a:t>High card points</a:t>
            </a:r>
          </a:p>
        </p:txBody>
      </p:sp>
      <p:sp>
        <p:nvSpPr>
          <p:cNvPr id="8" name="Board">
            <a:hlinkClick r:id="rId2" action="ppaction://hlinksldjump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 txBox="1">
            <a:spLocks/>
          </p:cNvSpPr>
          <p:nvPr/>
        </p:nvSpPr>
        <p:spPr>
          <a:xfrm>
            <a:off x="410110" y="3569406"/>
            <a:ext cx="3780890" cy="1250555"/>
          </a:xfrm>
          <a:prstGeom prst="round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24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cs-CZ" sz="3200" kern="0" dirty="0" smtClean="0">
                <a:solidFill>
                  <a:schemeClr val="tx1"/>
                </a:solidFill>
              </a:rPr>
              <a:t>High card points + distributional points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Board">
            <a:hlinkClick r:id="rId2" action="ppaction://hlinksldjump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 txBox="1">
            <a:spLocks/>
          </p:cNvSpPr>
          <p:nvPr/>
        </p:nvSpPr>
        <p:spPr>
          <a:xfrm>
            <a:off x="4601110" y="1882273"/>
            <a:ext cx="3780890" cy="1250555"/>
          </a:xfrm>
          <a:prstGeom prst="round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24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cs-CZ" sz="3200" kern="0" dirty="0" smtClean="0">
                <a:solidFill>
                  <a:schemeClr val="tx1"/>
                </a:solidFill>
              </a:rPr>
              <a:t>Loser tricks (LT)</a:t>
            </a:r>
          </a:p>
        </p:txBody>
      </p:sp>
      <p:sp>
        <p:nvSpPr>
          <p:cNvPr id="11" name="Board">
            <a:hlinkClick r:id="rId2" action="ppaction://hlinksldjump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 txBox="1">
            <a:spLocks/>
          </p:cNvSpPr>
          <p:nvPr/>
        </p:nvSpPr>
        <p:spPr>
          <a:xfrm>
            <a:off x="4601110" y="3569407"/>
            <a:ext cx="3780890" cy="1250555"/>
          </a:xfrm>
          <a:prstGeom prst="round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24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cs-CZ" sz="3200" kern="0" dirty="0" smtClean="0">
                <a:solidFill>
                  <a:schemeClr val="tx1"/>
                </a:solidFill>
              </a:rPr>
              <a:t>Playing tricks (PT)</a:t>
            </a:r>
          </a:p>
        </p:txBody>
      </p:sp>
    </p:spTree>
    <p:extLst>
      <p:ext uri="{BB962C8B-B14F-4D97-AF65-F5344CB8AC3E}">
        <p14:creationId xmlns:p14="http://schemas.microsoft.com/office/powerpoint/2010/main" val="210732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621" y="314517"/>
            <a:ext cx="8622036" cy="430887"/>
          </a:xfrm>
        </p:spPr>
        <p:txBody>
          <a:bodyPr/>
          <a:lstStyle/>
          <a:p>
            <a:r>
              <a:rPr lang="cs-CZ" sz="2800" dirty="0" smtClean="0"/>
              <a:t>High card points and distributional points</a:t>
            </a:r>
            <a:endParaRPr lang="cs-CZ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5481" y="1595705"/>
            <a:ext cx="2874118" cy="1702832"/>
            <a:chOff x="185481" y="1595705"/>
            <a:chExt cx="2874118" cy="1702832"/>
          </a:xfrm>
        </p:grpSpPr>
        <p:sp>
          <p:nvSpPr>
            <p:cNvPr id="13" name="Zaoblený obdélník 13"/>
            <p:cNvSpPr/>
            <p:nvPr/>
          </p:nvSpPr>
          <p:spPr>
            <a:xfrm>
              <a:off x="185481" y="2011543"/>
              <a:ext cx="578309" cy="763700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>
                  <a:solidFill>
                    <a:schemeClr val="bg1"/>
                  </a:solidFill>
                </a:rPr>
                <a:t>A</a:t>
              </a:r>
              <a:endParaRPr lang="cs-CZ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Zaoblený obdélník 14"/>
            <p:cNvSpPr/>
            <p:nvPr/>
          </p:nvSpPr>
          <p:spPr>
            <a:xfrm>
              <a:off x="950751" y="2011543"/>
              <a:ext cx="578309" cy="763700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15" name="Zaoblený obdélník 15"/>
            <p:cNvSpPr/>
            <p:nvPr/>
          </p:nvSpPr>
          <p:spPr>
            <a:xfrm>
              <a:off x="1716021" y="2006472"/>
              <a:ext cx="578309" cy="763700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>
                  <a:solidFill>
                    <a:schemeClr val="bg1"/>
                  </a:solidFill>
                </a:rPr>
                <a:t>Q</a:t>
              </a:r>
              <a:endParaRPr lang="cs-CZ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ovéPole 16"/>
            <p:cNvSpPr txBox="1"/>
            <p:nvPr/>
          </p:nvSpPr>
          <p:spPr>
            <a:xfrm>
              <a:off x="185481" y="1595705"/>
              <a:ext cx="28741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/>
                <a:t>High card points</a:t>
              </a:r>
            </a:p>
          </p:txBody>
        </p:sp>
        <p:sp>
          <p:nvSpPr>
            <p:cNvPr id="17" name="Zaoblený obdélník 15"/>
            <p:cNvSpPr/>
            <p:nvPr/>
          </p:nvSpPr>
          <p:spPr>
            <a:xfrm>
              <a:off x="2481290" y="2011543"/>
              <a:ext cx="578309" cy="763700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>
                  <a:solidFill>
                    <a:schemeClr val="bg1"/>
                  </a:solidFill>
                </a:rPr>
                <a:t>J</a:t>
              </a:r>
              <a:endParaRPr lang="cs-CZ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ovéPole 16"/>
            <p:cNvSpPr txBox="1"/>
            <p:nvPr/>
          </p:nvSpPr>
          <p:spPr>
            <a:xfrm>
              <a:off x="185481" y="2929205"/>
              <a:ext cx="578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4</a:t>
              </a:r>
              <a:endParaRPr lang="cs-CZ" sz="1800" b="1" dirty="0" smtClean="0"/>
            </a:p>
          </p:txBody>
        </p:sp>
        <p:sp>
          <p:nvSpPr>
            <p:cNvPr id="19" name="TextovéPole 16"/>
            <p:cNvSpPr txBox="1"/>
            <p:nvPr/>
          </p:nvSpPr>
          <p:spPr>
            <a:xfrm>
              <a:off x="950750" y="2929205"/>
              <a:ext cx="578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3</a:t>
              </a:r>
            </a:p>
          </p:txBody>
        </p:sp>
        <p:sp>
          <p:nvSpPr>
            <p:cNvPr id="20" name="TextovéPole 16"/>
            <p:cNvSpPr txBox="1"/>
            <p:nvPr/>
          </p:nvSpPr>
          <p:spPr>
            <a:xfrm>
              <a:off x="1716020" y="2929205"/>
              <a:ext cx="578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2</a:t>
              </a:r>
            </a:p>
          </p:txBody>
        </p:sp>
        <p:sp>
          <p:nvSpPr>
            <p:cNvPr id="21" name="TextovéPole 16"/>
            <p:cNvSpPr txBox="1"/>
            <p:nvPr/>
          </p:nvSpPr>
          <p:spPr>
            <a:xfrm>
              <a:off x="2481290" y="2929205"/>
              <a:ext cx="578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1</a:t>
              </a:r>
            </a:p>
          </p:txBody>
        </p:sp>
      </p:grpSp>
      <p:sp>
        <p:nvSpPr>
          <p:cNvPr id="25" name="TextovéPole 16"/>
          <p:cNvSpPr txBox="1"/>
          <p:nvPr/>
        </p:nvSpPr>
        <p:spPr>
          <a:xfrm>
            <a:off x="185481" y="3462605"/>
            <a:ext cx="442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Distributional points - length</a:t>
            </a:r>
          </a:p>
        </p:txBody>
      </p:sp>
      <p:sp>
        <p:nvSpPr>
          <p:cNvPr id="22" name="Zaoblený obdélník 13"/>
          <p:cNvSpPr/>
          <p:nvPr/>
        </p:nvSpPr>
        <p:spPr>
          <a:xfrm>
            <a:off x="185481" y="3878443"/>
            <a:ext cx="578309" cy="763700"/>
          </a:xfrm>
          <a:prstGeom prst="roundRect">
            <a:avLst/>
          </a:prstGeom>
          <a:gradFill>
            <a:gsLst>
              <a:gs pos="0">
                <a:schemeClr val="accent3"/>
              </a:gs>
              <a:gs pos="23000">
                <a:srgbClr val="BE4547"/>
              </a:gs>
              <a:gs pos="97000">
                <a:schemeClr val="accent2">
                  <a:lumMod val="70000"/>
                </a:schemeClr>
              </a:gs>
            </a:gsLst>
            <a:lin ang="5400000" scaled="1"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A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23" name="Zaoblený obdélník 14"/>
          <p:cNvSpPr/>
          <p:nvPr/>
        </p:nvSpPr>
        <p:spPr>
          <a:xfrm>
            <a:off x="950751" y="3878443"/>
            <a:ext cx="578309" cy="763700"/>
          </a:xfrm>
          <a:prstGeom prst="roundRect">
            <a:avLst/>
          </a:prstGeom>
          <a:gradFill>
            <a:gsLst>
              <a:gs pos="0">
                <a:schemeClr val="accent3"/>
              </a:gs>
              <a:gs pos="23000">
                <a:srgbClr val="BE4547"/>
              </a:gs>
              <a:gs pos="97000">
                <a:schemeClr val="accent2">
                  <a:lumMod val="70000"/>
                </a:schemeClr>
              </a:gs>
            </a:gsLst>
            <a:lin ang="5400000" scaled="1"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Q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24" name="Zaoblený obdélník 15"/>
          <p:cNvSpPr/>
          <p:nvPr/>
        </p:nvSpPr>
        <p:spPr>
          <a:xfrm>
            <a:off x="1716021" y="3873372"/>
            <a:ext cx="578309" cy="763700"/>
          </a:xfrm>
          <a:prstGeom prst="roundRect">
            <a:avLst/>
          </a:prstGeom>
          <a:gradFill>
            <a:gsLst>
              <a:gs pos="0">
                <a:schemeClr val="accent3"/>
              </a:gs>
              <a:gs pos="23000">
                <a:srgbClr val="BE4547"/>
              </a:gs>
              <a:gs pos="97000">
                <a:schemeClr val="accent2">
                  <a:lumMod val="70000"/>
                </a:schemeClr>
              </a:gs>
            </a:gsLst>
            <a:lin ang="5400000" scaled="1"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9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26" name="Zaoblený obdélník 15"/>
          <p:cNvSpPr/>
          <p:nvPr/>
        </p:nvSpPr>
        <p:spPr>
          <a:xfrm>
            <a:off x="2481290" y="3878443"/>
            <a:ext cx="578309" cy="763700"/>
          </a:xfrm>
          <a:prstGeom prst="roundRect">
            <a:avLst/>
          </a:prstGeom>
          <a:gradFill>
            <a:gsLst>
              <a:gs pos="0">
                <a:schemeClr val="accent3"/>
              </a:gs>
              <a:gs pos="23000">
                <a:srgbClr val="BE4547"/>
              </a:gs>
              <a:gs pos="97000">
                <a:schemeClr val="accent2">
                  <a:lumMod val="70000"/>
                </a:schemeClr>
              </a:gs>
            </a:gsLst>
            <a:lin ang="5400000" scaled="1"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4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31" name="Zaoblený obdélník 15"/>
          <p:cNvSpPr/>
          <p:nvPr/>
        </p:nvSpPr>
        <p:spPr>
          <a:xfrm>
            <a:off x="3258530" y="3878443"/>
            <a:ext cx="578309" cy="763700"/>
          </a:xfrm>
          <a:prstGeom prst="roundRect">
            <a:avLst/>
          </a:prstGeom>
          <a:gradFill>
            <a:gsLst>
              <a:gs pos="0">
                <a:schemeClr val="accent3"/>
              </a:gs>
              <a:gs pos="23000">
                <a:srgbClr val="BE4547"/>
              </a:gs>
              <a:gs pos="97000">
                <a:schemeClr val="accent2">
                  <a:lumMod val="70000"/>
                </a:schemeClr>
              </a:gs>
            </a:gsLst>
            <a:lin ang="5400000" scaled="1"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3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32" name="TextovéPole 16"/>
          <p:cNvSpPr txBox="1"/>
          <p:nvPr/>
        </p:nvSpPr>
        <p:spPr>
          <a:xfrm>
            <a:off x="3258530" y="4796105"/>
            <a:ext cx="57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/>
              <a:t>+1 DP</a:t>
            </a:r>
          </a:p>
        </p:txBody>
      </p:sp>
      <p:sp>
        <p:nvSpPr>
          <p:cNvPr id="33" name="Zaoblený obdélník 15"/>
          <p:cNvSpPr/>
          <p:nvPr/>
        </p:nvSpPr>
        <p:spPr>
          <a:xfrm>
            <a:off x="4035770" y="3878443"/>
            <a:ext cx="578309" cy="763700"/>
          </a:xfrm>
          <a:prstGeom prst="roundRect">
            <a:avLst/>
          </a:prstGeom>
          <a:gradFill>
            <a:gsLst>
              <a:gs pos="0">
                <a:schemeClr val="accent3"/>
              </a:gs>
              <a:gs pos="23000">
                <a:srgbClr val="BE4547"/>
              </a:gs>
              <a:gs pos="97000">
                <a:schemeClr val="accent2">
                  <a:lumMod val="70000"/>
                </a:schemeClr>
              </a:gs>
            </a:gsLst>
            <a:lin ang="5400000" scaled="1"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2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34" name="TextovéPole 16"/>
          <p:cNvSpPr txBox="1"/>
          <p:nvPr/>
        </p:nvSpPr>
        <p:spPr>
          <a:xfrm>
            <a:off x="4035770" y="4796105"/>
            <a:ext cx="57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/>
              <a:t>+1 DP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60782" y="1349484"/>
            <a:ext cx="2874118" cy="3284994"/>
            <a:chOff x="5660782" y="1349484"/>
            <a:chExt cx="2874118" cy="3284994"/>
          </a:xfrm>
        </p:grpSpPr>
        <p:sp>
          <p:nvSpPr>
            <p:cNvPr id="35" name="Zaoblený obdélník 13"/>
            <p:cNvSpPr/>
            <p:nvPr/>
          </p:nvSpPr>
          <p:spPr>
            <a:xfrm>
              <a:off x="5660782" y="2011543"/>
              <a:ext cx="578309" cy="763700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36" name="Zaoblený obdélník 14"/>
            <p:cNvSpPr/>
            <p:nvPr/>
          </p:nvSpPr>
          <p:spPr>
            <a:xfrm>
              <a:off x="6426052" y="2011543"/>
              <a:ext cx="578309" cy="763700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>
                  <a:solidFill>
                    <a:schemeClr val="bg1"/>
                  </a:solidFill>
                </a:rPr>
                <a:t>4</a:t>
              </a:r>
              <a:endParaRPr lang="cs-CZ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ovéPole 16"/>
            <p:cNvSpPr txBox="1"/>
            <p:nvPr/>
          </p:nvSpPr>
          <p:spPr>
            <a:xfrm>
              <a:off x="5660782" y="1349484"/>
              <a:ext cx="28741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Distributional points - shortnesses</a:t>
              </a:r>
            </a:p>
          </p:txBody>
        </p:sp>
        <p:sp>
          <p:nvSpPr>
            <p:cNvPr id="40" name="TextovéPole 16"/>
            <p:cNvSpPr txBox="1"/>
            <p:nvPr/>
          </p:nvSpPr>
          <p:spPr>
            <a:xfrm>
              <a:off x="7312835" y="2219045"/>
              <a:ext cx="1001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+1 DP</a:t>
              </a:r>
            </a:p>
          </p:txBody>
        </p:sp>
        <p:sp>
          <p:nvSpPr>
            <p:cNvPr id="44" name="Zaoblený obdélník 13"/>
            <p:cNvSpPr/>
            <p:nvPr/>
          </p:nvSpPr>
          <p:spPr>
            <a:xfrm>
              <a:off x="5660782" y="2929205"/>
              <a:ext cx="578309" cy="763700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>
                  <a:solidFill>
                    <a:schemeClr val="bg1"/>
                  </a:solidFill>
                </a:rPr>
                <a:t>5</a:t>
              </a:r>
              <a:endParaRPr lang="cs-CZ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ovéPole 16"/>
            <p:cNvSpPr txBox="1"/>
            <p:nvPr/>
          </p:nvSpPr>
          <p:spPr>
            <a:xfrm>
              <a:off x="7312835" y="3136707"/>
              <a:ext cx="1001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+2 DP</a:t>
              </a:r>
            </a:p>
          </p:txBody>
        </p:sp>
        <p:sp>
          <p:nvSpPr>
            <p:cNvPr id="47" name="Zaoblený obdélník 13"/>
            <p:cNvSpPr/>
            <p:nvPr/>
          </p:nvSpPr>
          <p:spPr>
            <a:xfrm>
              <a:off x="5660782" y="3870778"/>
              <a:ext cx="578309" cy="763700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>
                  <a:solidFill>
                    <a:schemeClr val="bg1"/>
                  </a:solidFill>
                </a:rPr>
                <a:t>-</a:t>
              </a:r>
              <a:endParaRPr lang="cs-CZ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ovéPole 16"/>
            <p:cNvSpPr txBox="1"/>
            <p:nvPr/>
          </p:nvSpPr>
          <p:spPr>
            <a:xfrm>
              <a:off x="7312835" y="4078280"/>
              <a:ext cx="1001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smtClean="0"/>
                <a:t>+3 DP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4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1" y="99075"/>
            <a:ext cx="8622036" cy="861774"/>
          </a:xfrm>
        </p:spPr>
        <p:txBody>
          <a:bodyPr/>
          <a:lstStyle/>
          <a:p>
            <a:r>
              <a:rPr lang="en-US" sz="2800" dirty="0"/>
              <a:t>Adding partners HCP to </a:t>
            </a:r>
            <a:r>
              <a:rPr lang="en-US" sz="2800" dirty="0" smtClean="0"/>
              <a:t>our </a:t>
            </a:r>
            <a:r>
              <a:rPr lang="en-US" sz="2800" dirty="0"/>
              <a:t>HCP gives us so call game balance</a:t>
            </a:r>
            <a:endParaRPr lang="cs-CZ" dirty="0"/>
          </a:p>
        </p:txBody>
      </p:sp>
      <p:sp>
        <p:nvSpPr>
          <p:cNvPr id="3" name="TextovéPole 112"/>
          <p:cNvSpPr txBox="1"/>
          <p:nvPr/>
        </p:nvSpPr>
        <p:spPr>
          <a:xfrm>
            <a:off x="1090740" y="1847310"/>
            <a:ext cx="6779959" cy="34163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sz="1800" dirty="0" smtClean="0"/>
              <a:t>We can get the game balance also from opponents bidding </a:t>
            </a:r>
            <a:r>
              <a:rPr lang="cs-CZ" sz="1800" dirty="0" smtClean="0"/>
              <a:t>– </a:t>
            </a:r>
            <a:r>
              <a:rPr lang="en-US" sz="1800" dirty="0" smtClean="0"/>
              <a:t>we can figure out the strength of our partner </a:t>
            </a:r>
            <a:r>
              <a:rPr lang="cs-CZ" sz="1800" dirty="0" smtClean="0">
                <a:sym typeface="Symbol" panose="05050102010706020507" pitchFamily="18" charset="2"/>
              </a:rPr>
              <a:t> </a:t>
            </a:r>
            <a:br>
              <a:rPr lang="cs-CZ" sz="1800" dirty="0" smtClean="0">
                <a:sym typeface="Symbol" panose="05050102010706020507" pitchFamily="18" charset="2"/>
              </a:rPr>
            </a:br>
            <a:r>
              <a:rPr lang="en-US" sz="1800" dirty="0" smtClean="0">
                <a:sym typeface="Symbol" panose="05050102010706020507" pitchFamily="18" charset="2"/>
              </a:rPr>
              <a:t>40 - </a:t>
            </a:r>
            <a:r>
              <a:rPr lang="en-US" sz="1800" dirty="0" err="1" smtClean="0">
                <a:sym typeface="Symbol" panose="05050102010706020507" pitchFamily="18" charset="2"/>
              </a:rPr>
              <a:t>Opps</a:t>
            </a:r>
            <a:r>
              <a:rPr lang="en-US" sz="1800" dirty="0" smtClean="0">
                <a:sym typeface="Symbol" panose="05050102010706020507" pitchFamily="18" charset="2"/>
              </a:rPr>
              <a:t> points maximum = our partnership minimum</a:t>
            </a:r>
            <a:r>
              <a:rPr lang="cs-CZ" sz="1800" dirty="0" smtClean="0">
                <a:sym typeface="Symbol" panose="05050102010706020507" pitchFamily="18" charset="2"/>
              </a:rPr>
              <a:t>.</a:t>
            </a:r>
          </a:p>
          <a:p>
            <a:endParaRPr lang="cs-CZ" sz="1800" dirty="0" smtClean="0"/>
          </a:p>
          <a:p>
            <a:r>
              <a:rPr lang="en-US" sz="1800" dirty="0" smtClean="0"/>
              <a:t>Balanced balance </a:t>
            </a:r>
            <a:r>
              <a:rPr lang="cs-CZ" sz="1800" b="0" dirty="0" smtClean="0"/>
              <a:t>= 18-22 HCP </a:t>
            </a:r>
            <a:r>
              <a:rPr lang="cs-CZ" sz="1800" b="0" dirty="0" smtClean="0">
                <a:sym typeface="Symbol" panose="05050102010706020507" pitchFamily="18" charset="2"/>
              </a:rPr>
              <a:t> </a:t>
            </a:r>
            <a:r>
              <a:rPr lang="en-US" sz="1800" b="0" dirty="0" smtClean="0">
                <a:sym typeface="Symbol" panose="05050102010706020507" pitchFamily="18" charset="2"/>
              </a:rPr>
              <a:t>we fight for </a:t>
            </a:r>
            <a:r>
              <a:rPr lang="en-US" sz="1800" b="0" dirty="0" err="1" smtClean="0">
                <a:sym typeface="Symbol" panose="05050102010706020507" pitchFamily="18" charset="2"/>
              </a:rPr>
              <a:t>partscore</a:t>
            </a:r>
            <a:r>
              <a:rPr lang="en-US" sz="1800" b="0" dirty="0" smtClean="0">
                <a:sym typeface="Symbol" panose="05050102010706020507" pitchFamily="18" charset="2"/>
              </a:rPr>
              <a:t> contract (2</a:t>
            </a:r>
            <a:r>
              <a:rPr lang="en-US" sz="1800" b="0" baseline="30000" dirty="0" smtClean="0">
                <a:sym typeface="Symbol" panose="05050102010706020507" pitchFamily="18" charset="2"/>
              </a:rPr>
              <a:t>nd</a:t>
            </a:r>
            <a:r>
              <a:rPr lang="en-US" sz="1800" b="0" dirty="0" smtClean="0">
                <a:sym typeface="Symbol" panose="05050102010706020507" pitchFamily="18" charset="2"/>
              </a:rPr>
              <a:t> or 3</a:t>
            </a:r>
            <a:r>
              <a:rPr lang="en-US" sz="1800" b="0" baseline="30000" dirty="0" smtClean="0">
                <a:sym typeface="Symbol" panose="05050102010706020507" pitchFamily="18" charset="2"/>
              </a:rPr>
              <a:t>rd</a:t>
            </a:r>
            <a:r>
              <a:rPr lang="en-US" sz="1800" b="0" dirty="0" smtClean="0">
                <a:sym typeface="Symbol" panose="05050102010706020507" pitchFamily="18" charset="2"/>
              </a:rPr>
              <a:t> level)</a:t>
            </a:r>
            <a:endParaRPr lang="cs-CZ" sz="1800" b="0" dirty="0" smtClean="0">
              <a:sym typeface="Symbol" panose="05050102010706020507" pitchFamily="18" charset="2"/>
            </a:endParaRPr>
          </a:p>
          <a:p>
            <a:endParaRPr lang="cs-CZ" sz="1800" b="0" dirty="0" smtClean="0"/>
          </a:p>
          <a:p>
            <a:r>
              <a:rPr lang="en-US" sz="1800" dirty="0" smtClean="0"/>
              <a:t>Small advantage </a:t>
            </a:r>
            <a:r>
              <a:rPr lang="cs-CZ" sz="1800" b="0" dirty="0" smtClean="0"/>
              <a:t>= 23-24 HCP </a:t>
            </a:r>
            <a:r>
              <a:rPr lang="cs-CZ" sz="1800" b="0" dirty="0">
                <a:sym typeface="Symbol" panose="05050102010706020507" pitchFamily="18" charset="2"/>
              </a:rPr>
              <a:t> </a:t>
            </a:r>
            <a:r>
              <a:rPr lang="en-US" sz="1800" b="0" dirty="0" smtClean="0">
                <a:sym typeface="Symbol" panose="05050102010706020507" pitchFamily="18" charset="2"/>
              </a:rPr>
              <a:t>we play at least </a:t>
            </a:r>
            <a:r>
              <a:rPr lang="en-US" sz="1800" b="0" dirty="0" err="1" smtClean="0">
                <a:sym typeface="Symbol" panose="05050102010706020507" pitchFamily="18" charset="2"/>
              </a:rPr>
              <a:t>partscore</a:t>
            </a:r>
            <a:r>
              <a:rPr lang="en-US" sz="1800" b="0" dirty="0" smtClean="0">
                <a:sym typeface="Symbol" panose="05050102010706020507" pitchFamily="18" charset="2"/>
              </a:rPr>
              <a:t> or double </a:t>
            </a:r>
            <a:r>
              <a:rPr lang="en-US" sz="1800" b="0" dirty="0" err="1" smtClean="0">
                <a:sym typeface="Symbol" panose="05050102010706020507" pitchFamily="18" charset="2"/>
              </a:rPr>
              <a:t>opps</a:t>
            </a:r>
            <a:r>
              <a:rPr lang="en-US" sz="1800" b="0" dirty="0" smtClean="0">
                <a:sym typeface="Symbol" panose="05050102010706020507" pitchFamily="18" charset="2"/>
              </a:rPr>
              <a:t> on higher level</a:t>
            </a:r>
            <a:r>
              <a:rPr lang="cs-CZ" sz="1800" b="0" dirty="0" smtClean="0">
                <a:sym typeface="Symbol" panose="05050102010706020507" pitchFamily="18" charset="2"/>
              </a:rPr>
              <a:t>, game with good distribution</a:t>
            </a:r>
          </a:p>
          <a:p>
            <a:endParaRPr lang="cs-CZ" sz="1800" b="0" dirty="0" smtClean="0"/>
          </a:p>
          <a:p>
            <a:r>
              <a:rPr lang="en-US" sz="1800" dirty="0" smtClean="0"/>
              <a:t>Big advantage </a:t>
            </a:r>
            <a:r>
              <a:rPr lang="cs-CZ" sz="1800" b="0" dirty="0" smtClean="0"/>
              <a:t>= 25+ HCP </a:t>
            </a:r>
            <a:r>
              <a:rPr lang="cs-CZ" sz="1800" b="0" dirty="0">
                <a:sym typeface="Symbol" panose="05050102010706020507" pitchFamily="18" charset="2"/>
              </a:rPr>
              <a:t> </a:t>
            </a:r>
            <a:r>
              <a:rPr lang="en-US" sz="1800" b="0" dirty="0" smtClean="0">
                <a:sym typeface="Symbol" panose="05050102010706020507" pitchFamily="18" charset="2"/>
              </a:rPr>
              <a:t>we play game or double opponents</a:t>
            </a:r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13037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621" y="314517"/>
            <a:ext cx="8622036" cy="430887"/>
          </a:xfrm>
        </p:spPr>
        <p:txBody>
          <a:bodyPr/>
          <a:lstStyle/>
          <a:p>
            <a:r>
              <a:rPr lang="cs-CZ" sz="2800" dirty="0" smtClean="0"/>
              <a:t>How can we divide hands according distribution?</a:t>
            </a:r>
            <a:endParaRPr lang="cs-CZ" sz="2800" dirty="0"/>
          </a:p>
        </p:txBody>
      </p:sp>
      <p:sp>
        <p:nvSpPr>
          <p:cNvPr id="90" name="Obdélník 104"/>
          <p:cNvSpPr/>
          <p:nvPr/>
        </p:nvSpPr>
        <p:spPr>
          <a:xfrm>
            <a:off x="5804851" y="2399580"/>
            <a:ext cx="2504153" cy="2260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1" name="TextovéPole 105"/>
          <p:cNvSpPr txBox="1"/>
          <p:nvPr/>
        </p:nvSpPr>
        <p:spPr>
          <a:xfrm>
            <a:off x="5797750" y="2082186"/>
            <a:ext cx="1357246" cy="63784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36000" tIns="72000" rIns="36000" bIns="72000" rtlCol="0" anchor="t">
            <a:spAutoFit/>
          </a:bodyPr>
          <a:lstStyle/>
          <a:p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5  4</a:t>
            </a:r>
            <a:r>
              <a:rPr lang="en-US" b="1" dirty="0" smtClean="0"/>
              <a:t>  </a:t>
            </a:r>
            <a:r>
              <a:rPr lang="en-US" dirty="0" smtClean="0"/>
              <a:t>2  2</a:t>
            </a:r>
          </a:p>
          <a:p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5  4  </a:t>
            </a:r>
            <a:r>
              <a:rPr lang="en-US" dirty="0" smtClean="0"/>
              <a:t>3  1</a:t>
            </a:r>
          </a:p>
        </p:txBody>
      </p:sp>
      <p:sp>
        <p:nvSpPr>
          <p:cNvPr id="92" name="TextovéPole 124"/>
          <p:cNvSpPr txBox="1"/>
          <p:nvPr/>
        </p:nvSpPr>
        <p:spPr>
          <a:xfrm>
            <a:off x="4444926" y="2082186"/>
            <a:ext cx="1359923" cy="63784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36000" tIns="72000" rIns="36000" bIns="72000" rtlCol="0" anchor="t">
            <a:spAutoFit/>
          </a:bodyPr>
          <a:lstStyle/>
          <a:p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/>
              <a:t>  </a:t>
            </a:r>
            <a:r>
              <a:rPr lang="en-US" dirty="0" smtClean="0"/>
              <a:t>3  2  2</a:t>
            </a:r>
          </a:p>
          <a:p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/>
              <a:t>  </a:t>
            </a:r>
            <a:r>
              <a:rPr lang="en-US" dirty="0" smtClean="0"/>
              <a:t>3  3  1</a:t>
            </a:r>
          </a:p>
        </p:txBody>
      </p:sp>
      <p:sp>
        <p:nvSpPr>
          <p:cNvPr id="93" name="TextovéPole 131"/>
          <p:cNvSpPr txBox="1"/>
          <p:nvPr/>
        </p:nvSpPr>
        <p:spPr>
          <a:xfrm>
            <a:off x="7154999" y="2082186"/>
            <a:ext cx="1154005" cy="63784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36000" tIns="72000" rIns="36000" bIns="72000" rtlCol="0" anchor="t">
            <a:spAutoFit/>
          </a:bodyPr>
          <a:lstStyle/>
          <a:p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4  4  4  </a:t>
            </a:r>
            <a:r>
              <a:rPr lang="en-US" dirty="0" smtClean="0"/>
              <a:t>1</a:t>
            </a:r>
          </a:p>
          <a:p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5  4  3 </a:t>
            </a:r>
            <a:r>
              <a:rPr lang="en-US" b="1" dirty="0" smtClean="0"/>
              <a:t> </a:t>
            </a:r>
            <a:r>
              <a:rPr lang="en-US" dirty="0" smtClean="0"/>
              <a:t>1</a:t>
            </a:r>
          </a:p>
        </p:txBody>
      </p:sp>
      <p:pic>
        <p:nvPicPr>
          <p:cNvPr id="94" name="Obrázek 13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47" t="21384" r="33674" b="27351"/>
          <a:stretch/>
        </p:blipFill>
        <p:spPr>
          <a:xfrm>
            <a:off x="6540784" y="2449666"/>
            <a:ext cx="70946" cy="143979"/>
          </a:xfrm>
          <a:prstGeom prst="rect">
            <a:avLst/>
          </a:prstGeom>
        </p:spPr>
      </p:pic>
      <p:pic>
        <p:nvPicPr>
          <p:cNvPr id="95" name="Obrázek 133"/>
          <p:cNvPicPr>
            <a:picLocks noChangeAspect="1"/>
          </p:cNvPicPr>
          <p:nvPr/>
        </p:nvPicPr>
        <p:blipFill rotWithShape="1">
          <a:blip r:embed="rId3"/>
          <a:srcRect l="32505" t="21495" r="34539" b="27934"/>
          <a:stretch/>
        </p:blipFill>
        <p:spPr>
          <a:xfrm>
            <a:off x="7897667" y="2449666"/>
            <a:ext cx="72675" cy="143979"/>
          </a:xfrm>
          <a:prstGeom prst="rect">
            <a:avLst/>
          </a:prstGeom>
        </p:spPr>
      </p:pic>
      <p:sp>
        <p:nvSpPr>
          <p:cNvPr id="96" name="TextovéPole 254"/>
          <p:cNvSpPr txBox="1"/>
          <p:nvPr/>
        </p:nvSpPr>
        <p:spPr>
          <a:xfrm>
            <a:off x="4444926" y="1794444"/>
            <a:ext cx="3864908" cy="278239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1050" b="1" dirty="0" smtClean="0"/>
              <a:t>Standard – count</a:t>
            </a:r>
            <a:r>
              <a:rPr lang="cs-CZ" sz="1050" b="1" dirty="0" smtClean="0"/>
              <a:t> </a:t>
            </a:r>
            <a:r>
              <a:rPr lang="en-US" sz="1050" b="1" dirty="0" smtClean="0"/>
              <a:t>HCP </a:t>
            </a:r>
            <a:r>
              <a:rPr lang="cs-CZ" sz="1050" b="1" dirty="0" smtClean="0"/>
              <a:t>+2 </a:t>
            </a:r>
            <a:r>
              <a:rPr lang="en-US" sz="1050" b="1" dirty="0" smtClean="0"/>
              <a:t>DP</a:t>
            </a:r>
            <a:r>
              <a:rPr lang="cs-CZ" sz="1050" b="1" dirty="0" smtClean="0"/>
              <a:t> </a:t>
            </a:r>
            <a:r>
              <a:rPr lang="en-US" sz="1050" b="1" dirty="0" smtClean="0"/>
              <a:t>with Major fit</a:t>
            </a:r>
            <a:endParaRPr lang="en-US" sz="1050" b="1" dirty="0"/>
          </a:p>
        </p:txBody>
      </p:sp>
      <p:grpSp>
        <p:nvGrpSpPr>
          <p:cNvPr id="41" name="Skupina 14"/>
          <p:cNvGrpSpPr/>
          <p:nvPr/>
        </p:nvGrpSpPr>
        <p:grpSpPr>
          <a:xfrm>
            <a:off x="4444923" y="4040515"/>
            <a:ext cx="3864079" cy="1073171"/>
            <a:chOff x="4314729" y="4654269"/>
            <a:chExt cx="2982899" cy="903644"/>
          </a:xfrm>
        </p:grpSpPr>
        <p:sp>
          <p:nvSpPr>
            <p:cNvPr id="85" name="TextovéPole 204"/>
            <p:cNvSpPr txBox="1"/>
            <p:nvPr/>
          </p:nvSpPr>
          <p:spPr>
            <a:xfrm>
              <a:off x="4314729" y="4654269"/>
              <a:ext cx="2982899" cy="19727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Extreme</a:t>
              </a:r>
              <a:r>
                <a:rPr lang="cs-CZ" sz="1050" b="1" dirty="0" smtClean="0">
                  <a:solidFill>
                    <a:schemeClr val="bg1"/>
                  </a:solidFill>
                </a:rPr>
                <a:t> 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 – evaluate only with LT</a:t>
              </a:r>
              <a:r>
                <a:rPr lang="cs-CZ" sz="1050" b="1" dirty="0" smtClean="0">
                  <a:solidFill>
                    <a:schemeClr val="bg1"/>
                  </a:solidFill>
                </a:rPr>
                <a:t> / PT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TextovéPole 194"/>
            <p:cNvSpPr txBox="1"/>
            <p:nvPr/>
          </p:nvSpPr>
          <p:spPr>
            <a:xfrm>
              <a:off x="4314731" y="4858509"/>
              <a:ext cx="1049801" cy="6994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36000" tIns="72000" rIns="36000" bIns="72000" rtlCol="0" anchor="t">
              <a:noAutofit/>
            </a:bodyPr>
            <a:lstStyle/>
            <a:p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 8 </a:t>
              </a:r>
              <a:r>
                <a:rPr lang="en-US" sz="1100" dirty="0" smtClean="0"/>
                <a:t>(2 2 1/3 2 0)</a:t>
              </a:r>
              <a:endParaRPr lang="en-US" b="1" dirty="0" smtClean="0">
                <a:solidFill>
                  <a:srgbClr val="FF0000"/>
                </a:solidFill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  7  </a:t>
              </a:r>
              <a:r>
                <a:rPr lang="en-US" dirty="0" smtClean="0"/>
                <a:t>4</a:t>
              </a:r>
              <a:r>
                <a:rPr lang="en-US" b="1" dirty="0" smtClean="0">
                  <a:solidFill>
                    <a:srgbClr val="FF0000"/>
                  </a:solidFill>
                </a:rPr>
                <a:t>  </a:t>
              </a:r>
              <a:r>
                <a:rPr lang="en-US" sz="1100" dirty="0" smtClean="0"/>
                <a:t>(1 1/2 0)</a:t>
              </a:r>
            </a:p>
            <a:p>
              <a:r>
                <a:rPr lang="en-US" b="1" dirty="0" smtClean="0"/>
                <a:t>  </a:t>
              </a:r>
              <a:r>
                <a:rPr lang="en-US" b="1" dirty="0" smtClean="0">
                  <a:solidFill>
                    <a:srgbClr val="FF0000"/>
                  </a:solidFill>
                </a:rPr>
                <a:t>9+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7" name="TextovéPole 195"/>
            <p:cNvSpPr txBox="1"/>
            <p:nvPr/>
          </p:nvSpPr>
          <p:spPr>
            <a:xfrm>
              <a:off x="5359052" y="4858508"/>
              <a:ext cx="1047734" cy="6994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36000" tIns="72000" rIns="36000" bIns="72000" rtlCol="0" anchor="t">
              <a:no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r>
                <a:rPr lang="en-US" sz="1600" dirty="0" smtClean="0">
                  <a:solidFill>
                    <a:srgbClr val="FF0000"/>
                  </a:solidFill>
                </a:rPr>
                <a:t>  6  5 </a:t>
              </a:r>
              <a:r>
                <a:rPr lang="en-US" sz="1100" dirty="0" smtClean="0">
                  <a:solidFill>
                    <a:srgbClr val="FF0000"/>
                  </a:solidFill>
                </a:rPr>
                <a:t> </a:t>
              </a:r>
              <a:r>
                <a:rPr lang="en-US" sz="1100" b="0" dirty="0" smtClean="0"/>
                <a:t>(1 1/2 0)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  7  4  </a:t>
              </a:r>
              <a:r>
                <a:rPr lang="en-US" sz="1100" b="0" dirty="0" smtClean="0"/>
                <a:t>(1 1/2 0)</a:t>
              </a:r>
            </a:p>
            <a:p>
              <a:r>
                <a:rPr lang="en-US" sz="1100" b="0" dirty="0" smtClean="0"/>
                <a:t> </a:t>
              </a:r>
              <a:r>
                <a:rPr lang="cs-CZ" sz="1100" b="0" dirty="0" smtClean="0"/>
                <a:t> </a:t>
              </a:r>
              <a:r>
                <a:rPr lang="en-US" sz="1100" b="0" dirty="0" smtClean="0"/>
                <a:t> </a:t>
              </a:r>
              <a:r>
                <a:rPr lang="en-US" sz="1600" dirty="0" smtClean="0">
                  <a:solidFill>
                    <a:srgbClr val="FF0000"/>
                  </a:solidFill>
                </a:rPr>
                <a:t>7  5  /  8  5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ovéPole 197"/>
            <p:cNvSpPr txBox="1"/>
            <p:nvPr/>
          </p:nvSpPr>
          <p:spPr>
            <a:xfrm>
              <a:off x="6406789" y="4858509"/>
              <a:ext cx="888464" cy="6994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lIns="36000" tIns="72000" rIns="36000" bIns="72000" rtlCol="0" anchor="b">
              <a:noAutofit/>
            </a:bodyPr>
            <a:lstStyle/>
            <a:p>
              <a:pPr algn="ctr"/>
              <a:endParaRPr lang="en-US" sz="800" b="1" dirty="0" smtClean="0"/>
            </a:p>
          </p:txBody>
        </p:sp>
        <p:pic>
          <p:nvPicPr>
            <p:cNvPr id="89" name="Obrázek 23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847" t="21384" r="33674" b="27351"/>
            <a:stretch/>
          </p:blipFill>
          <p:spPr>
            <a:xfrm>
              <a:off x="4700987" y="5147219"/>
              <a:ext cx="54767" cy="121235"/>
            </a:xfrm>
            <a:prstGeom prst="rect">
              <a:avLst/>
            </a:prstGeom>
          </p:spPr>
        </p:pic>
      </p:grpSp>
      <p:sp>
        <p:nvSpPr>
          <p:cNvPr id="75" name="TextovéPole 102"/>
          <p:cNvSpPr txBox="1"/>
          <p:nvPr/>
        </p:nvSpPr>
        <p:spPr>
          <a:xfrm>
            <a:off x="4444924" y="2807111"/>
            <a:ext cx="3864320" cy="234286"/>
          </a:xfrm>
          <a:prstGeom prst="rect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txBody>
          <a:bodyPr wrap="square" lIns="0" tIns="36000" rIns="0" bIns="36000" rtlCol="0" anchor="ctr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Special – </a:t>
            </a:r>
            <a:r>
              <a:rPr lang="cs-CZ" sz="1050" b="1" dirty="0" smtClean="0">
                <a:solidFill>
                  <a:schemeClr val="bg1"/>
                </a:solidFill>
              </a:rPr>
              <a:t>Combination of HCP+DP and LT/PT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76" name="Obdélník 255"/>
          <p:cNvSpPr/>
          <p:nvPr/>
        </p:nvSpPr>
        <p:spPr>
          <a:xfrm>
            <a:off x="4456171" y="3143499"/>
            <a:ext cx="3852831" cy="2260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7" name="TextovéPole 112"/>
          <p:cNvSpPr txBox="1"/>
          <p:nvPr/>
        </p:nvSpPr>
        <p:spPr>
          <a:xfrm>
            <a:off x="5797750" y="3059606"/>
            <a:ext cx="1357246" cy="88407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lIns="36000" tIns="72000" rIns="36000" bIns="72000" rtlCol="0" anchor="t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6  4  </a:t>
            </a:r>
            <a:r>
              <a:rPr lang="en-US" b="0" dirty="0" smtClean="0"/>
              <a:t>(2 1/3 0)</a:t>
            </a:r>
          </a:p>
          <a:p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5  5  </a:t>
            </a:r>
            <a:r>
              <a:rPr lang="en-US" sz="1600" b="0" dirty="0" smtClean="0"/>
              <a:t>2  1</a:t>
            </a:r>
          </a:p>
          <a:p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5  5</a:t>
            </a:r>
            <a:r>
              <a:rPr lang="en-US" sz="1600" dirty="0" smtClean="0"/>
              <a:t>  </a:t>
            </a:r>
            <a:r>
              <a:rPr lang="en-US" sz="1600" b="0" dirty="0" smtClean="0"/>
              <a:t>3  0</a:t>
            </a:r>
            <a:endParaRPr lang="en-US" sz="1600" dirty="0"/>
          </a:p>
        </p:txBody>
      </p:sp>
      <p:sp>
        <p:nvSpPr>
          <p:cNvPr id="78" name="TextovéPole 156"/>
          <p:cNvSpPr txBox="1"/>
          <p:nvPr/>
        </p:nvSpPr>
        <p:spPr>
          <a:xfrm>
            <a:off x="7154998" y="3059606"/>
            <a:ext cx="1154005" cy="88407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lIns="36000" tIns="72000" rIns="36000" bIns="72000" rtlCol="0" anchor="t">
            <a:spAutoFit/>
          </a:bodyPr>
          <a:lstStyle/>
          <a:p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6  4  3  </a:t>
            </a:r>
            <a:r>
              <a:rPr lang="en-US" dirty="0" smtClean="0"/>
              <a:t>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5  4  4  </a:t>
            </a:r>
            <a:r>
              <a:rPr lang="en-US" dirty="0" smtClean="0"/>
              <a:t>0</a:t>
            </a:r>
          </a:p>
          <a:p>
            <a:r>
              <a:rPr lang="en-US" b="1" dirty="0" smtClean="0"/>
              <a:t>  </a:t>
            </a:r>
            <a:endParaRPr lang="en-US" sz="1000" dirty="0" smtClean="0"/>
          </a:p>
        </p:txBody>
      </p:sp>
      <p:sp>
        <p:nvSpPr>
          <p:cNvPr id="79" name="TextovéPole 252"/>
          <p:cNvSpPr txBox="1"/>
          <p:nvPr/>
        </p:nvSpPr>
        <p:spPr>
          <a:xfrm>
            <a:off x="4444925" y="3059607"/>
            <a:ext cx="1359923" cy="88407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lIns="36000" tIns="72000" rIns="36000" bIns="72000" rtlCol="0" anchor="t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 6  </a:t>
            </a:r>
            <a:r>
              <a:rPr lang="en-US" dirty="0" smtClean="0"/>
              <a:t>4</a:t>
            </a:r>
            <a:r>
              <a:rPr lang="en-US" b="1" dirty="0" smtClean="0"/>
              <a:t>  </a:t>
            </a:r>
            <a:r>
              <a:rPr lang="en-US" sz="1200" dirty="0" smtClean="0"/>
              <a:t>(2 1/3 0)</a:t>
            </a:r>
          </a:p>
          <a:p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en-US" b="1" dirty="0" smtClean="0"/>
              <a:t>  </a:t>
            </a:r>
            <a:r>
              <a:rPr lang="en-US" dirty="0" smtClean="0"/>
              <a:t>3  2  1</a:t>
            </a:r>
          </a:p>
          <a:p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en-US" b="1" dirty="0" smtClean="0"/>
              <a:t>  </a:t>
            </a:r>
            <a:r>
              <a:rPr lang="en-US" dirty="0" smtClean="0"/>
              <a:t>2  2  2</a:t>
            </a:r>
          </a:p>
        </p:txBody>
      </p:sp>
      <p:pic>
        <p:nvPicPr>
          <p:cNvPr id="80" name="Obrázek 17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47" t="21384" r="33674" b="27351"/>
          <a:stretch/>
        </p:blipFill>
        <p:spPr>
          <a:xfrm>
            <a:off x="4939477" y="3183345"/>
            <a:ext cx="70946" cy="143979"/>
          </a:xfrm>
          <a:prstGeom prst="rect">
            <a:avLst/>
          </a:prstGeom>
        </p:spPr>
      </p:pic>
      <p:pic>
        <p:nvPicPr>
          <p:cNvPr id="81" name="Obrázek 188"/>
          <p:cNvPicPr>
            <a:picLocks noChangeAspect="1"/>
          </p:cNvPicPr>
          <p:nvPr/>
        </p:nvPicPr>
        <p:blipFill rotWithShape="1">
          <a:blip r:embed="rId3"/>
          <a:srcRect l="32505" t="21495" r="34539" b="27934"/>
          <a:stretch/>
        </p:blipFill>
        <p:spPr>
          <a:xfrm>
            <a:off x="6312445" y="3184358"/>
            <a:ext cx="72675" cy="143979"/>
          </a:xfrm>
          <a:prstGeom prst="rect">
            <a:avLst/>
          </a:prstGeom>
        </p:spPr>
      </p:pic>
      <p:pic>
        <p:nvPicPr>
          <p:cNvPr id="82" name="Obrázek 168"/>
          <p:cNvPicPr>
            <a:picLocks noChangeAspect="1"/>
          </p:cNvPicPr>
          <p:nvPr/>
        </p:nvPicPr>
        <p:blipFill rotWithShape="1">
          <a:blip r:embed="rId3"/>
          <a:srcRect l="32505" t="21495" r="34539" b="27934"/>
          <a:stretch/>
        </p:blipFill>
        <p:spPr>
          <a:xfrm>
            <a:off x="7877595" y="3182094"/>
            <a:ext cx="72675" cy="143979"/>
          </a:xfrm>
          <a:prstGeom prst="rect">
            <a:avLst/>
          </a:prstGeom>
        </p:spPr>
      </p:pic>
      <p:pic>
        <p:nvPicPr>
          <p:cNvPr id="83" name="Obrázek 16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47" t="21384" r="33674" b="27351"/>
          <a:stretch/>
        </p:blipFill>
        <p:spPr>
          <a:xfrm>
            <a:off x="7432146" y="3183345"/>
            <a:ext cx="70946" cy="143979"/>
          </a:xfrm>
          <a:prstGeom prst="rect">
            <a:avLst/>
          </a:prstGeom>
        </p:spPr>
      </p:pic>
      <p:pic>
        <p:nvPicPr>
          <p:cNvPr id="84" name="Obrázek 175"/>
          <p:cNvPicPr>
            <a:picLocks noChangeAspect="1"/>
          </p:cNvPicPr>
          <p:nvPr/>
        </p:nvPicPr>
        <p:blipFill rotWithShape="1">
          <a:blip r:embed="rId3"/>
          <a:srcRect l="32505" t="21495" r="34539" b="27934"/>
          <a:stretch/>
        </p:blipFill>
        <p:spPr>
          <a:xfrm>
            <a:off x="4712295" y="3187751"/>
            <a:ext cx="72675" cy="143979"/>
          </a:xfrm>
          <a:prstGeom prst="rect">
            <a:avLst/>
          </a:prstGeom>
        </p:spPr>
      </p:pic>
      <p:sp>
        <p:nvSpPr>
          <p:cNvPr id="43" name="TextovéPole 123"/>
          <p:cNvSpPr txBox="1"/>
          <p:nvPr/>
        </p:nvSpPr>
        <p:spPr>
          <a:xfrm>
            <a:off x="4444926" y="970616"/>
            <a:ext cx="3873575" cy="342204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Unbalanced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5" name="Skupina 17"/>
          <p:cNvGrpSpPr/>
          <p:nvPr/>
        </p:nvGrpSpPr>
        <p:grpSpPr>
          <a:xfrm>
            <a:off x="4444926" y="1379042"/>
            <a:ext cx="3868782" cy="342204"/>
            <a:chOff x="4314731" y="2547969"/>
            <a:chExt cx="2986530" cy="288147"/>
          </a:xfrm>
        </p:grpSpPr>
        <p:sp>
          <p:nvSpPr>
            <p:cNvPr id="70" name="TextovéPole 126"/>
            <p:cNvSpPr txBox="1"/>
            <p:nvPr/>
          </p:nvSpPr>
          <p:spPr>
            <a:xfrm>
              <a:off x="4314731" y="2547969"/>
              <a:ext cx="1049801" cy="28814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1-suiter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TextovéPole 127"/>
            <p:cNvSpPr txBox="1"/>
            <p:nvPr/>
          </p:nvSpPr>
          <p:spPr>
            <a:xfrm>
              <a:off x="5359052" y="2547969"/>
              <a:ext cx="1047734" cy="28814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2-suiter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TextovéPole 130"/>
            <p:cNvSpPr txBox="1"/>
            <p:nvPr/>
          </p:nvSpPr>
          <p:spPr>
            <a:xfrm>
              <a:off x="6406786" y="2547969"/>
              <a:ext cx="894475" cy="28814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3-suiter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3" name="Přímá spojnice 228"/>
            <p:cNvCxnSpPr/>
            <p:nvPr/>
          </p:nvCxnSpPr>
          <p:spPr>
            <a:xfrm flipH="1">
              <a:off x="5362399" y="2562354"/>
              <a:ext cx="1" cy="2593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109"/>
            <p:cNvCxnSpPr/>
            <p:nvPr/>
          </p:nvCxnSpPr>
          <p:spPr>
            <a:xfrm flipH="1">
              <a:off x="6406786" y="2548262"/>
              <a:ext cx="1" cy="2875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ovéPole 91"/>
          <p:cNvSpPr txBox="1"/>
          <p:nvPr/>
        </p:nvSpPr>
        <p:spPr>
          <a:xfrm>
            <a:off x="190501" y="978793"/>
            <a:ext cx="3861001" cy="342204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Balanced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2" name="Bublinový popisek se šipkou nahoru 19"/>
          <p:cNvSpPr/>
          <p:nvPr/>
        </p:nvSpPr>
        <p:spPr>
          <a:xfrm>
            <a:off x="4456171" y="5139018"/>
            <a:ext cx="1290795" cy="545502"/>
          </a:xfrm>
          <a:prstGeom prst="upArrowCallout">
            <a:avLst>
              <a:gd name="adj1" fmla="val 22926"/>
              <a:gd name="adj2" fmla="val 24144"/>
              <a:gd name="adj3" fmla="val 19816"/>
              <a:gd name="adj4" fmla="val 72235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Bid and repeat your suit</a:t>
            </a:r>
            <a:endParaRPr lang="cs-CZ" sz="1100" dirty="0" smtClean="0">
              <a:solidFill>
                <a:schemeClr val="tx1"/>
              </a:solidFill>
            </a:endParaRPr>
          </a:p>
        </p:txBody>
      </p:sp>
      <p:sp>
        <p:nvSpPr>
          <p:cNvPr id="53" name="Bublinový popisek se šipkou nahoru 115"/>
          <p:cNvSpPr/>
          <p:nvPr/>
        </p:nvSpPr>
        <p:spPr>
          <a:xfrm>
            <a:off x="5830975" y="5139018"/>
            <a:ext cx="2482733" cy="545502"/>
          </a:xfrm>
          <a:prstGeom prst="upArrowCallout">
            <a:avLst>
              <a:gd name="adj1" fmla="val 25000"/>
              <a:gd name="adj2" fmla="val 25000"/>
              <a:gd name="adj3" fmla="val 19816"/>
              <a:gd name="adj4" fmla="val 72235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First longer 5(6) </a:t>
            </a:r>
            <a:r>
              <a:rPr lang="cs-CZ" sz="1100" dirty="0" smtClean="0">
                <a:solidFill>
                  <a:schemeClr val="tx1"/>
                </a:solidFill>
              </a:rPr>
              <a:t>(</a:t>
            </a:r>
            <a:r>
              <a:rPr lang="en-US" sz="1100" dirty="0" smtClean="0">
                <a:solidFill>
                  <a:schemeClr val="tx1"/>
                </a:solidFill>
              </a:rPr>
              <a:t>higher if </a:t>
            </a:r>
            <a:r>
              <a:rPr lang="cs-CZ" sz="1100" dirty="0" smtClean="0">
                <a:solidFill>
                  <a:schemeClr val="tx1"/>
                </a:solidFill>
              </a:rPr>
              <a:t>55) </a:t>
            </a:r>
            <a:br>
              <a:rPr lang="cs-CZ" sz="11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then shorter 4(5) </a:t>
            </a:r>
            <a:r>
              <a:rPr lang="cs-CZ" sz="1100" dirty="0" smtClean="0">
                <a:solidFill>
                  <a:schemeClr val="tx1"/>
                </a:solidFill>
              </a:rPr>
              <a:t>(</a:t>
            </a:r>
            <a:r>
              <a:rPr lang="en-US" sz="1100" dirty="0" smtClean="0">
                <a:solidFill>
                  <a:schemeClr val="tx1"/>
                </a:solidFill>
              </a:rPr>
              <a:t>lower if </a:t>
            </a:r>
            <a:r>
              <a:rPr lang="cs-CZ" sz="1100" dirty="0" smtClean="0">
                <a:solidFill>
                  <a:schemeClr val="tx1"/>
                </a:solidFill>
              </a:rPr>
              <a:t>55)</a:t>
            </a:r>
            <a:endParaRPr lang="cs-CZ" sz="11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1" y="1418593"/>
            <a:ext cx="3868784" cy="1606680"/>
            <a:chOff x="190501" y="1418593"/>
            <a:chExt cx="3868784" cy="1606680"/>
          </a:xfrm>
        </p:grpSpPr>
        <p:sp>
          <p:nvSpPr>
            <p:cNvPr id="57" name="TextovéPole 101"/>
            <p:cNvSpPr txBox="1"/>
            <p:nvPr/>
          </p:nvSpPr>
          <p:spPr>
            <a:xfrm>
              <a:off x="2035162" y="2078998"/>
              <a:ext cx="2024123" cy="94627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lIns="108000" tIns="72000" rIns="36000" bIns="72000" rtlCol="0" anchor="ctr">
              <a:noAutofit/>
            </a:bodyPr>
            <a:lstStyle/>
            <a:p>
              <a:r>
                <a:rPr lang="en-US" sz="1100" dirty="0" smtClean="0"/>
                <a:t>With 8+ fit</a:t>
              </a:r>
            </a:p>
            <a:p>
              <a:r>
                <a:rPr lang="en-US" sz="1100" dirty="0" smtClean="0"/>
                <a:t>in Major,</a:t>
              </a:r>
            </a:p>
            <a:p>
              <a:r>
                <a:rPr lang="en-US" sz="1100" dirty="0" smtClean="0"/>
                <a:t>we play </a:t>
              </a:r>
              <a:r>
                <a:rPr lang="cs-CZ" sz="1100" dirty="0" smtClean="0"/>
                <a:t/>
              </a:r>
              <a:br>
                <a:rPr lang="cs-CZ" sz="1100" dirty="0" smtClean="0"/>
              </a:br>
              <a:r>
                <a:rPr lang="en-US" sz="1100" dirty="0" smtClean="0"/>
                <a:t>trumps</a:t>
              </a:r>
              <a:endParaRPr lang="en-US" sz="1100" dirty="0"/>
            </a:p>
          </p:txBody>
        </p:sp>
        <p:sp>
          <p:nvSpPr>
            <p:cNvPr id="58" name="TextovéPole 119"/>
            <p:cNvSpPr txBox="1"/>
            <p:nvPr/>
          </p:nvSpPr>
          <p:spPr>
            <a:xfrm>
              <a:off x="190501" y="2078998"/>
              <a:ext cx="1844661" cy="94627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lIns="108000" tIns="72000" rIns="36000" bIns="72000" rtlCol="0" anchor="ctr">
              <a:noAutofit/>
            </a:bodyPr>
            <a:lstStyle/>
            <a:p>
              <a:r>
                <a:rPr lang="en-US" sz="1100" dirty="0" smtClean="0"/>
                <a:t>Without fit </a:t>
              </a:r>
              <a:br>
                <a:rPr lang="en-US" sz="1100" dirty="0" smtClean="0"/>
              </a:br>
              <a:r>
                <a:rPr lang="en-US" sz="1100" dirty="0" smtClean="0"/>
                <a:t>in Major, </a:t>
              </a:r>
              <a:br>
                <a:rPr lang="en-US" sz="1100" dirty="0" smtClean="0"/>
              </a:br>
              <a:r>
                <a:rPr lang="en-US" sz="1100" dirty="0" smtClean="0"/>
                <a:t>we play NT</a:t>
              </a:r>
              <a:endParaRPr lang="en-US" sz="1100" dirty="0"/>
            </a:p>
          </p:txBody>
        </p:sp>
        <p:sp>
          <p:nvSpPr>
            <p:cNvPr id="59" name="TextovéPole 6"/>
            <p:cNvSpPr txBox="1"/>
            <p:nvPr/>
          </p:nvSpPr>
          <p:spPr>
            <a:xfrm>
              <a:off x="1006712" y="2137536"/>
              <a:ext cx="1012043" cy="830997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b">
              <a:spAutoFit/>
            </a:bodyPr>
            <a:lstStyle/>
            <a:p>
              <a:r>
                <a:rPr lang="cs-CZ" b="1" dirty="0"/>
                <a:t>4  3  3  </a:t>
              </a:r>
              <a:r>
                <a:rPr lang="cs-CZ" b="1" dirty="0" smtClean="0"/>
                <a:t>3</a:t>
              </a:r>
            </a:p>
            <a:p>
              <a:r>
                <a:rPr lang="cs-CZ" b="1" dirty="0" smtClean="0"/>
                <a:t>4  4  3  2</a:t>
              </a:r>
            </a:p>
            <a:p>
              <a:r>
                <a:rPr lang="en-US" b="1" dirty="0"/>
                <a:t>5  3  3  </a:t>
              </a:r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60" name="TextovéPole 89"/>
            <p:cNvSpPr txBox="1"/>
            <p:nvPr/>
          </p:nvSpPr>
          <p:spPr>
            <a:xfrm>
              <a:off x="3039460" y="2137536"/>
              <a:ext cx="1012043" cy="830997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b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4</a:t>
              </a:r>
              <a:r>
                <a:rPr lang="cs-CZ" b="1" dirty="0"/>
                <a:t>  </a:t>
              </a:r>
              <a:r>
                <a:rPr lang="cs-CZ" b="1" dirty="0">
                  <a:solidFill>
                    <a:srgbClr val="FF0000"/>
                  </a:solidFill>
                </a:rPr>
                <a:t>4</a:t>
              </a:r>
              <a:r>
                <a:rPr lang="cs-CZ" b="1" dirty="0"/>
                <a:t>  3  </a:t>
              </a:r>
              <a:r>
                <a:rPr lang="cs-CZ" b="1" dirty="0" smtClean="0"/>
                <a:t>2</a:t>
              </a:r>
            </a:p>
            <a:p>
              <a:r>
                <a:rPr lang="cs-CZ" b="1" dirty="0" smtClean="0">
                  <a:solidFill>
                    <a:srgbClr val="FF0000"/>
                  </a:solidFill>
                </a:rPr>
                <a:t>4</a:t>
              </a:r>
              <a:r>
                <a:rPr lang="cs-CZ" b="1" dirty="0" smtClean="0"/>
                <a:t>  4  3  2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5</a:t>
              </a:r>
              <a:r>
                <a:rPr lang="en-US" b="1" dirty="0"/>
                <a:t>  3  3  </a:t>
              </a:r>
              <a:r>
                <a:rPr lang="en-US" b="1" dirty="0" smtClean="0"/>
                <a:t>2</a:t>
              </a:r>
              <a:endParaRPr lang="en-US" b="1" dirty="0"/>
            </a:p>
          </p:txBody>
        </p:sp>
        <p:pic>
          <p:nvPicPr>
            <p:cNvPr id="61" name="Obrázek 30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847" t="21384" r="33674" b="27351"/>
            <a:stretch/>
          </p:blipFill>
          <p:spPr>
            <a:xfrm>
              <a:off x="1182367" y="2726820"/>
              <a:ext cx="67307" cy="143979"/>
            </a:xfrm>
            <a:prstGeom prst="rect">
              <a:avLst/>
            </a:prstGeom>
          </p:spPr>
        </p:pic>
        <p:pic>
          <p:nvPicPr>
            <p:cNvPr id="62" name="Obrázek 306"/>
            <p:cNvPicPr>
              <a:picLocks noChangeAspect="1"/>
            </p:cNvPicPr>
            <p:nvPr/>
          </p:nvPicPr>
          <p:blipFill rotWithShape="1">
            <a:blip r:embed="rId3"/>
            <a:srcRect l="32505" t="21495" r="34539" b="27934"/>
            <a:stretch/>
          </p:blipFill>
          <p:spPr>
            <a:xfrm>
              <a:off x="3206783" y="2239185"/>
              <a:ext cx="68948" cy="143979"/>
            </a:xfrm>
            <a:prstGeom prst="rect">
              <a:avLst/>
            </a:prstGeom>
          </p:spPr>
        </p:pic>
        <p:pic>
          <p:nvPicPr>
            <p:cNvPr id="63" name="Obrázek 30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847" t="21384" r="33674" b="27351"/>
            <a:stretch/>
          </p:blipFill>
          <p:spPr>
            <a:xfrm>
              <a:off x="1182367" y="2510413"/>
              <a:ext cx="67307" cy="143979"/>
            </a:xfrm>
            <a:prstGeom prst="rect">
              <a:avLst/>
            </a:prstGeom>
          </p:spPr>
        </p:pic>
        <p:pic>
          <p:nvPicPr>
            <p:cNvPr id="64" name="Obrázek 30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847" t="21384" r="33674" b="27351"/>
            <a:stretch/>
          </p:blipFill>
          <p:spPr>
            <a:xfrm>
              <a:off x="1397929" y="2510413"/>
              <a:ext cx="67307" cy="143979"/>
            </a:xfrm>
            <a:prstGeom prst="rect">
              <a:avLst/>
            </a:prstGeom>
          </p:spPr>
        </p:pic>
        <p:pic>
          <p:nvPicPr>
            <p:cNvPr id="65" name="Obrázek 309"/>
            <p:cNvPicPr>
              <a:picLocks noChangeAspect="1"/>
            </p:cNvPicPr>
            <p:nvPr/>
          </p:nvPicPr>
          <p:blipFill rotWithShape="1">
            <a:blip r:embed="rId3"/>
            <a:srcRect l="32505" t="21495" r="34539" b="27934"/>
            <a:stretch/>
          </p:blipFill>
          <p:spPr>
            <a:xfrm>
              <a:off x="3423235" y="2240881"/>
              <a:ext cx="68948" cy="143979"/>
            </a:xfrm>
            <a:prstGeom prst="rect">
              <a:avLst/>
            </a:prstGeom>
          </p:spPr>
        </p:pic>
        <p:sp>
          <p:nvSpPr>
            <p:cNvPr id="66" name="TextovéPole 82"/>
            <p:cNvSpPr txBox="1"/>
            <p:nvPr/>
          </p:nvSpPr>
          <p:spPr>
            <a:xfrm>
              <a:off x="190502" y="1823563"/>
              <a:ext cx="3868783" cy="27823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en-US" sz="1050" b="1" dirty="0" smtClean="0"/>
                <a:t>We count HCP only </a:t>
              </a:r>
              <a:r>
                <a:rPr lang="cs-CZ" sz="1050" b="1" dirty="0" smtClean="0"/>
                <a:t>(+1 </a:t>
              </a:r>
              <a:r>
                <a:rPr lang="en-US" sz="1050" b="1" dirty="0" smtClean="0"/>
                <a:t>for </a:t>
              </a:r>
              <a:r>
                <a:rPr lang="cs-CZ" sz="1050" b="1" dirty="0" smtClean="0"/>
                <a:t>5</a:t>
              </a:r>
              <a:r>
                <a:rPr lang="en-US" sz="1050" b="1" dirty="0" smtClean="0"/>
                <a:t>card</a:t>
              </a:r>
              <a:r>
                <a:rPr lang="cs-CZ" sz="1050" b="1" dirty="0" smtClean="0"/>
                <a:t>, -1 </a:t>
              </a:r>
              <a:r>
                <a:rPr lang="en-US" sz="1050" b="1" dirty="0" smtClean="0"/>
                <a:t>for</a:t>
              </a:r>
              <a:r>
                <a:rPr lang="cs-CZ" sz="1050" b="1" dirty="0" smtClean="0"/>
                <a:t> 4333)</a:t>
              </a:r>
              <a:endParaRPr lang="en-US" sz="1050" b="1" dirty="0"/>
            </a:p>
          </p:txBody>
        </p:sp>
        <p:pic>
          <p:nvPicPr>
            <p:cNvPr id="67" name="Obrázek 92"/>
            <p:cNvPicPr>
              <a:picLocks noChangeAspect="1"/>
            </p:cNvPicPr>
            <p:nvPr/>
          </p:nvPicPr>
          <p:blipFill rotWithShape="1">
            <a:blip r:embed="rId3"/>
            <a:srcRect l="32505" t="21495" r="34539" b="27934"/>
            <a:stretch/>
          </p:blipFill>
          <p:spPr>
            <a:xfrm>
              <a:off x="3206783" y="2501382"/>
              <a:ext cx="68948" cy="143979"/>
            </a:xfrm>
            <a:prstGeom prst="rect">
              <a:avLst/>
            </a:prstGeom>
          </p:spPr>
        </p:pic>
        <p:pic>
          <p:nvPicPr>
            <p:cNvPr id="68" name="Obrázek 94"/>
            <p:cNvPicPr>
              <a:picLocks noChangeAspect="1"/>
            </p:cNvPicPr>
            <p:nvPr/>
          </p:nvPicPr>
          <p:blipFill rotWithShape="1">
            <a:blip r:embed="rId3"/>
            <a:srcRect l="32505" t="21495" r="34539" b="27934"/>
            <a:stretch/>
          </p:blipFill>
          <p:spPr>
            <a:xfrm>
              <a:off x="3206783" y="2751374"/>
              <a:ext cx="68948" cy="143979"/>
            </a:xfrm>
            <a:prstGeom prst="rect">
              <a:avLst/>
            </a:prstGeom>
          </p:spPr>
        </p:pic>
        <p:pic>
          <p:nvPicPr>
            <p:cNvPr id="69" name="Obrázek 9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847" t="21384" r="33674" b="27351"/>
            <a:stretch/>
          </p:blipFill>
          <p:spPr>
            <a:xfrm>
              <a:off x="3424876" y="2501382"/>
              <a:ext cx="67307" cy="143979"/>
            </a:xfrm>
            <a:prstGeom prst="rect">
              <a:avLst/>
            </a:prstGeom>
          </p:spPr>
        </p:pic>
        <p:grpSp>
          <p:nvGrpSpPr>
            <p:cNvPr id="51" name="Skupina 9"/>
            <p:cNvGrpSpPr/>
            <p:nvPr/>
          </p:nvGrpSpPr>
          <p:grpSpPr>
            <a:xfrm>
              <a:off x="190502" y="1418593"/>
              <a:ext cx="3868782" cy="342204"/>
              <a:chOff x="4314731" y="1306615"/>
              <a:chExt cx="2092055" cy="288147"/>
            </a:xfrm>
          </p:grpSpPr>
          <p:sp>
            <p:nvSpPr>
              <p:cNvPr id="54" name="TextovéPole 97"/>
              <p:cNvSpPr txBox="1"/>
              <p:nvPr/>
            </p:nvSpPr>
            <p:spPr>
              <a:xfrm>
                <a:off x="4314731" y="1306615"/>
                <a:ext cx="1049801" cy="2881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Without Major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ovéPole 98"/>
              <p:cNvSpPr txBox="1"/>
              <p:nvPr/>
            </p:nvSpPr>
            <p:spPr>
              <a:xfrm>
                <a:off x="5359052" y="1306615"/>
                <a:ext cx="1047734" cy="2881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36000" tIns="36000" rIns="36000" bIns="36000" rtlCol="0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With Major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6" name="Přímá spojnice 99"/>
              <p:cNvCxnSpPr/>
              <p:nvPr/>
            </p:nvCxnSpPr>
            <p:spPr>
              <a:xfrm>
                <a:off x="5307459" y="1316998"/>
                <a:ext cx="0" cy="26106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7" name="Obrázek 30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847" t="21384" r="33674" b="27351"/>
            <a:stretch/>
          </p:blipFill>
          <p:spPr>
            <a:xfrm>
              <a:off x="1182367" y="2266538"/>
              <a:ext cx="67307" cy="143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85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1" y="314518"/>
            <a:ext cx="8622036" cy="430887"/>
          </a:xfrm>
        </p:spPr>
        <p:txBody>
          <a:bodyPr/>
          <a:lstStyle/>
          <a:p>
            <a:r>
              <a:rPr lang="en-US" sz="2800" dirty="0"/>
              <a:t>We divide the HCP in primary and secondary values</a:t>
            </a:r>
            <a:r>
              <a:rPr lang="cs-CZ" sz="2800" dirty="0" smtClean="0"/>
              <a:t>:</a:t>
            </a:r>
            <a:endParaRPr lang="cs-CZ" dirty="0"/>
          </a:p>
        </p:txBody>
      </p:sp>
      <p:sp>
        <p:nvSpPr>
          <p:cNvPr id="3" name="TextovéPole 101"/>
          <p:cNvSpPr txBox="1"/>
          <p:nvPr/>
        </p:nvSpPr>
        <p:spPr>
          <a:xfrm>
            <a:off x="173621" y="1886581"/>
            <a:ext cx="4753979" cy="3693319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228600" indent="-228600">
              <a:buAutoNum type="alphaLcParenR"/>
            </a:pPr>
            <a:r>
              <a:rPr lang="cs-CZ" sz="2000" b="1" dirty="0" smtClean="0"/>
              <a:t> </a:t>
            </a:r>
            <a:r>
              <a:rPr lang="en-US" sz="2000" b="1" dirty="0" smtClean="0"/>
              <a:t>Primary values </a:t>
            </a:r>
            <a:r>
              <a:rPr lang="en-US" sz="2000" dirty="0" smtClean="0"/>
              <a:t>are </a:t>
            </a:r>
            <a:r>
              <a:rPr lang="cs-CZ" sz="2000" b="1" dirty="0" smtClean="0"/>
              <a:t>Aces</a:t>
            </a:r>
            <a:r>
              <a:rPr lang="cs-CZ" sz="2000" dirty="0" smtClean="0"/>
              <a:t> a</a:t>
            </a:r>
            <a:r>
              <a:rPr lang="en-US" sz="2000" dirty="0" err="1" smtClean="0"/>
              <a:t>nd</a:t>
            </a:r>
            <a:r>
              <a:rPr lang="cs-CZ" sz="2000" dirty="0" smtClean="0"/>
              <a:t> </a:t>
            </a:r>
            <a:r>
              <a:rPr lang="cs-CZ" sz="2000" b="1" dirty="0" smtClean="0"/>
              <a:t>King</a:t>
            </a:r>
            <a:r>
              <a:rPr lang="en-US" sz="2000" b="1" dirty="0" smtClean="0"/>
              <a:t>s</a:t>
            </a:r>
            <a:r>
              <a:rPr lang="cs-CZ" sz="2000" dirty="0" smtClean="0"/>
              <a:t> </a:t>
            </a:r>
            <a:r>
              <a:rPr lang="cs-CZ" sz="2000" dirty="0" smtClean="0">
                <a:sym typeface="Symbol" panose="05050102010706020507" pitchFamily="18" charset="2"/>
              </a:rPr>
              <a:t> </a:t>
            </a:r>
            <a:r>
              <a:rPr lang="en-US" sz="2000" dirty="0" smtClean="0">
                <a:sym typeface="Symbol" panose="05050102010706020507" pitchFamily="18" charset="2"/>
              </a:rPr>
              <a:t>they get tricks in first 2 </a:t>
            </a:r>
            <a:r>
              <a:rPr lang="cs-CZ" sz="2000" dirty="0" smtClean="0">
                <a:sym typeface="Symbol" panose="05050102010706020507" pitchFamily="18" charset="2"/>
              </a:rPr>
              <a:t>rounds of the suit</a:t>
            </a:r>
            <a:r>
              <a:rPr lang="en-US" sz="2000" dirty="0" smtClean="0">
                <a:sym typeface="Symbol" panose="05050102010706020507" pitchFamily="18" charset="2"/>
              </a:rPr>
              <a:t/>
            </a:r>
            <a:br>
              <a:rPr lang="en-US" sz="2000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(</a:t>
            </a:r>
            <a:r>
              <a:rPr lang="en-US" sz="2000" dirty="0" smtClean="0">
                <a:sym typeface="Symbol" panose="05050102010706020507" pitchFamily="18" charset="2"/>
              </a:rPr>
              <a:t>they stop the opponents </a:t>
            </a:r>
            <a:r>
              <a:rPr lang="cs-CZ" sz="2000" dirty="0" smtClean="0">
                <a:sym typeface="Symbol" panose="05050102010706020507" pitchFamily="18" charset="2"/>
              </a:rPr>
              <a:t>cashing their </a:t>
            </a:r>
            <a:r>
              <a:rPr lang="en-US" sz="2000" dirty="0" smtClean="0">
                <a:sym typeface="Symbol" panose="05050102010706020507" pitchFamily="18" charset="2"/>
              </a:rPr>
              <a:t>suit quickly</a:t>
            </a:r>
            <a:r>
              <a:rPr lang="cs-CZ" sz="2000" dirty="0" smtClean="0">
                <a:sym typeface="Symbol" panose="05050102010706020507" pitchFamily="18" charset="2"/>
              </a:rPr>
              <a:t>)</a:t>
            </a:r>
          </a:p>
          <a:p>
            <a:pPr marL="228600" indent="-228600">
              <a:buAutoNum type="alphaLcParenR"/>
            </a:pPr>
            <a:endParaRPr lang="cs-CZ" sz="2000" dirty="0" smtClean="0"/>
          </a:p>
          <a:p>
            <a:pPr marL="228600" indent="-228600">
              <a:buAutoNum type="alphaLcParenR"/>
            </a:pPr>
            <a:r>
              <a:rPr lang="cs-CZ" sz="2000" b="1" dirty="0" smtClean="0"/>
              <a:t> </a:t>
            </a:r>
            <a:r>
              <a:rPr lang="en-US" sz="2000" b="1" dirty="0" smtClean="0"/>
              <a:t>Secondary values </a:t>
            </a:r>
            <a:r>
              <a:rPr lang="en-US" sz="2000" dirty="0" smtClean="0"/>
              <a:t>are </a:t>
            </a:r>
            <a:r>
              <a:rPr lang="en-US" sz="2000" b="1" dirty="0" smtClean="0"/>
              <a:t>Q</a:t>
            </a:r>
            <a:r>
              <a:rPr lang="cs-CZ" sz="2000" b="1" dirty="0" smtClean="0"/>
              <a:t>ueen</a:t>
            </a:r>
            <a:r>
              <a:rPr lang="en-US" sz="2000" b="1" dirty="0" smtClean="0"/>
              <a:t>s </a:t>
            </a:r>
            <a:r>
              <a:rPr lang="en-US" sz="2000" dirty="0" smtClean="0"/>
              <a:t>and </a:t>
            </a:r>
            <a:r>
              <a:rPr lang="en-US" sz="2000" b="1" dirty="0" smtClean="0"/>
              <a:t>J</a:t>
            </a:r>
            <a:r>
              <a:rPr lang="cs-CZ" sz="2000" b="1" dirty="0" smtClean="0"/>
              <a:t>ack</a:t>
            </a:r>
            <a:r>
              <a:rPr lang="en-US" sz="2000" b="1" dirty="0" smtClean="0"/>
              <a:t>s</a:t>
            </a:r>
            <a:r>
              <a:rPr lang="cs-CZ" sz="2000" b="1" dirty="0" smtClean="0"/>
              <a:t> </a:t>
            </a:r>
            <a:r>
              <a:rPr lang="cs-CZ" sz="2000" dirty="0" smtClean="0">
                <a:sym typeface="Symbol" panose="05050102010706020507" pitchFamily="18" charset="2"/>
              </a:rPr>
              <a:t> </a:t>
            </a:r>
            <a:r>
              <a:rPr lang="en-US" sz="2000" dirty="0" smtClean="0">
                <a:sym typeface="Symbol" panose="05050102010706020507" pitchFamily="18" charset="2"/>
              </a:rPr>
              <a:t>they get tricks only in combination with </a:t>
            </a:r>
            <a:r>
              <a:rPr lang="cs-CZ" sz="2000" dirty="0" smtClean="0">
                <a:sym typeface="Symbol" panose="05050102010706020507" pitchFamily="18" charset="2"/>
              </a:rPr>
              <a:t>A or K </a:t>
            </a:r>
            <a:r>
              <a:rPr lang="en-US" sz="2000" dirty="0" smtClean="0">
                <a:sym typeface="Symbol" panose="05050102010706020507" pitchFamily="18" charset="2"/>
              </a:rPr>
              <a:t>or if the opponents </a:t>
            </a:r>
            <a:r>
              <a:rPr lang="cs-CZ" sz="2000" dirty="0" smtClean="0">
                <a:sym typeface="Symbol" panose="05050102010706020507" pitchFamily="18" charset="2"/>
              </a:rPr>
              <a:t>start to </a:t>
            </a:r>
            <a:r>
              <a:rPr lang="en-US" sz="2000" dirty="0" smtClean="0">
                <a:sym typeface="Symbol" panose="05050102010706020507" pitchFamily="18" charset="2"/>
              </a:rPr>
              <a:t>play the suit. They are more useful in </a:t>
            </a:r>
            <a:r>
              <a:rPr lang="cs-CZ" sz="2000" dirty="0" smtClean="0">
                <a:sym typeface="Symbol" panose="05050102010706020507" pitchFamily="18" charset="2"/>
              </a:rPr>
              <a:t>NT and in </a:t>
            </a:r>
            <a:r>
              <a:rPr lang="en-US" sz="2000" dirty="0" smtClean="0">
                <a:sym typeface="Symbol" panose="05050102010706020507" pitchFamily="18" charset="2"/>
              </a:rPr>
              <a:t>defense</a:t>
            </a:r>
            <a:r>
              <a:rPr lang="cs-CZ" sz="2000" dirty="0" smtClean="0">
                <a:sym typeface="Symbol" panose="05050102010706020507" pitchFamily="18" charset="2"/>
              </a:rPr>
              <a:t> in opps long suits</a:t>
            </a:r>
            <a:r>
              <a:rPr lang="en-US" sz="2000" dirty="0" smtClean="0">
                <a:sym typeface="Symbol" panose="05050102010706020507" pitchFamily="18" charset="2"/>
              </a:rPr>
              <a:t>. </a:t>
            </a:r>
            <a:endParaRPr lang="cs-CZ" sz="2000" dirty="0" smtClean="0"/>
          </a:p>
        </p:txBody>
      </p:sp>
      <p:sp>
        <p:nvSpPr>
          <p:cNvPr id="4" name="TextovéPole 104"/>
          <p:cNvSpPr txBox="1"/>
          <p:nvPr/>
        </p:nvSpPr>
        <p:spPr>
          <a:xfrm>
            <a:off x="5561899" y="2476993"/>
            <a:ext cx="3233758" cy="179625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108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28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A &gt; </a:t>
            </a:r>
            <a:r>
              <a:rPr lang="cs-CZ" dirty="0"/>
              <a:t>2xQ</a:t>
            </a:r>
          </a:p>
          <a:p>
            <a:r>
              <a:rPr lang="cs-CZ" dirty="0"/>
              <a:t>A </a:t>
            </a:r>
            <a:r>
              <a:rPr lang="en-US" dirty="0"/>
              <a:t>&gt; </a:t>
            </a:r>
            <a:r>
              <a:rPr lang="cs-CZ" dirty="0"/>
              <a:t>4xJ</a:t>
            </a:r>
          </a:p>
          <a:p>
            <a:r>
              <a:rPr lang="cs-CZ" dirty="0"/>
              <a:t>2xK </a:t>
            </a:r>
            <a:r>
              <a:rPr lang="en-US" dirty="0"/>
              <a:t>&gt; </a:t>
            </a:r>
            <a:r>
              <a:rPr lang="cs-CZ" dirty="0"/>
              <a:t>3xQ </a:t>
            </a:r>
            <a:r>
              <a:rPr lang="en-US" dirty="0"/>
              <a:t>&gt; </a:t>
            </a:r>
            <a:r>
              <a:rPr lang="cs-CZ" dirty="0"/>
              <a:t>2xQ+2xJ</a:t>
            </a:r>
          </a:p>
          <a:p>
            <a:r>
              <a:rPr lang="cs-CZ" dirty="0"/>
              <a:t>AK </a:t>
            </a:r>
            <a:r>
              <a:rPr lang="en-US" dirty="0"/>
              <a:t>&gt; </a:t>
            </a:r>
            <a:r>
              <a:rPr lang="cs-CZ" dirty="0"/>
              <a:t>KQJJ</a:t>
            </a:r>
          </a:p>
        </p:txBody>
      </p:sp>
    </p:spTree>
    <p:extLst>
      <p:ext uri="{BB962C8B-B14F-4D97-AF65-F5344CB8AC3E}">
        <p14:creationId xmlns:p14="http://schemas.microsoft.com/office/powerpoint/2010/main" val="1241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1" y="99074"/>
            <a:ext cx="8622036" cy="861774"/>
          </a:xfrm>
        </p:spPr>
        <p:txBody>
          <a:bodyPr/>
          <a:lstStyle/>
          <a:p>
            <a:r>
              <a:rPr lang="en-US" sz="2800" dirty="0"/>
              <a:t>High card points are much more useful if they are in the long suits</a:t>
            </a:r>
            <a:endParaRPr lang="cs-CZ" dirty="0"/>
          </a:p>
        </p:txBody>
      </p:sp>
      <p:sp>
        <p:nvSpPr>
          <p:cNvPr id="3" name="TextovéPole 101"/>
          <p:cNvSpPr txBox="1"/>
          <p:nvPr/>
        </p:nvSpPr>
        <p:spPr>
          <a:xfrm>
            <a:off x="173621" y="2297901"/>
            <a:ext cx="4753979" cy="2154436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US" sz="2000" b="1" dirty="0" smtClean="0"/>
              <a:t>An </a:t>
            </a:r>
            <a:r>
              <a:rPr lang="en-US" sz="2000" b="1" dirty="0"/>
              <a:t>honor in the long suits </a:t>
            </a:r>
            <a:r>
              <a:rPr lang="en-US" sz="2000" b="1" dirty="0" smtClean="0"/>
              <a:t>helps</a:t>
            </a:r>
            <a:endParaRPr lang="cs-CZ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Promot</a:t>
            </a:r>
            <a:r>
              <a:rPr lang="cs-CZ" sz="2000" dirty="0" smtClean="0"/>
              <a:t>ing</a:t>
            </a:r>
            <a:r>
              <a:rPr lang="en-US" sz="2000" dirty="0" smtClean="0"/>
              <a:t> </a:t>
            </a:r>
            <a:r>
              <a:rPr lang="cs-CZ" sz="2000" dirty="0" smtClean="0"/>
              <a:t>middle </a:t>
            </a:r>
            <a:r>
              <a:rPr lang="en-US" sz="2000" dirty="0" smtClean="0"/>
              <a:t>cards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Establish</a:t>
            </a:r>
            <a:r>
              <a:rPr lang="cs-CZ" sz="2000" dirty="0" smtClean="0"/>
              <a:t>ing</a:t>
            </a:r>
            <a:r>
              <a:rPr lang="en-US" sz="2000" dirty="0" smtClean="0"/>
              <a:t> the </a:t>
            </a:r>
            <a:r>
              <a:rPr lang="en-US" sz="2000" dirty="0"/>
              <a:t>length </a:t>
            </a:r>
            <a:r>
              <a:rPr lang="en-US" sz="2000" dirty="0" smtClean="0"/>
              <a:t>tricks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r>
              <a:rPr lang="en-US" sz="2000" b="1" dirty="0" smtClean="0"/>
              <a:t>Honors </a:t>
            </a:r>
            <a:r>
              <a:rPr lang="en-US" sz="2000" b="1" dirty="0"/>
              <a:t>in short suits </a:t>
            </a:r>
            <a:endParaRPr lang="cs-CZ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/>
              <a:t>Can win just the single </a:t>
            </a:r>
            <a:r>
              <a:rPr lang="en-US" sz="2000" dirty="0" smtClean="0"/>
              <a:t>trick, </a:t>
            </a:r>
            <a:r>
              <a:rPr lang="en-US" sz="2000" dirty="0"/>
              <a:t>they don’t have extra </a:t>
            </a:r>
            <a:r>
              <a:rPr lang="en-US" sz="2000" dirty="0" smtClean="0"/>
              <a:t>value</a:t>
            </a:r>
            <a:endParaRPr lang="cs-CZ" sz="2000" dirty="0"/>
          </a:p>
        </p:txBody>
      </p:sp>
      <p:sp>
        <p:nvSpPr>
          <p:cNvPr id="4" name="TextovéPole 104"/>
          <p:cNvSpPr txBox="1"/>
          <p:nvPr/>
        </p:nvSpPr>
        <p:spPr>
          <a:xfrm>
            <a:off x="5561899" y="2476994"/>
            <a:ext cx="3233758" cy="179625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108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28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A</a:t>
            </a:r>
            <a:r>
              <a:rPr lang="cs-CZ" dirty="0" smtClean="0"/>
              <a:t>Jxxx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cs-CZ" dirty="0" smtClean="0"/>
              <a:t>AJ</a:t>
            </a:r>
            <a:endParaRPr lang="cs-CZ" dirty="0"/>
          </a:p>
          <a:p>
            <a:r>
              <a:rPr lang="cs-CZ" dirty="0"/>
              <a:t>KQxx </a:t>
            </a:r>
            <a:r>
              <a:rPr lang="en-US" dirty="0"/>
              <a:t>&gt; </a:t>
            </a:r>
            <a:r>
              <a:rPr lang="cs-CZ" dirty="0"/>
              <a:t>KQx</a:t>
            </a:r>
          </a:p>
          <a:p>
            <a:r>
              <a:rPr lang="cs-CZ" dirty="0"/>
              <a:t>QJxxx </a:t>
            </a:r>
            <a:r>
              <a:rPr lang="en-US" dirty="0"/>
              <a:t>&gt; </a:t>
            </a:r>
            <a:r>
              <a:rPr lang="cs-CZ" dirty="0" smtClean="0"/>
              <a:t>QJx</a:t>
            </a:r>
          </a:p>
          <a:p>
            <a:r>
              <a:rPr lang="cs-CZ" dirty="0" smtClean="0"/>
              <a:t>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8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1" y="99074"/>
            <a:ext cx="8622036" cy="861774"/>
          </a:xfrm>
        </p:spPr>
        <p:txBody>
          <a:bodyPr/>
          <a:lstStyle/>
          <a:p>
            <a:r>
              <a:rPr lang="en-US" sz="2800" dirty="0"/>
              <a:t>Honors are more valuable if they are concentrated in the same suit</a:t>
            </a:r>
            <a:endParaRPr lang="cs-CZ" dirty="0"/>
          </a:p>
        </p:txBody>
      </p:sp>
      <p:sp>
        <p:nvSpPr>
          <p:cNvPr id="3" name="TextovéPole 101"/>
          <p:cNvSpPr txBox="1"/>
          <p:nvPr/>
        </p:nvSpPr>
        <p:spPr>
          <a:xfrm>
            <a:off x="173621" y="2297901"/>
            <a:ext cx="4753979" cy="246221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In case of having all 4 honors in one suit, we have 4 sure </a:t>
            </a:r>
            <a:r>
              <a:rPr lang="en-US" sz="2000" dirty="0" smtClean="0"/>
              <a:t>tricks</a:t>
            </a:r>
            <a:endParaRPr lang="cs-CZ" sz="2000" dirty="0" smtClean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In case </a:t>
            </a:r>
            <a:r>
              <a:rPr lang="en-US" sz="2000" dirty="0"/>
              <a:t>they are split into more suits, they have lower trick </a:t>
            </a:r>
            <a:r>
              <a:rPr lang="en-US" sz="2000" dirty="0" smtClean="0"/>
              <a:t>potential</a:t>
            </a:r>
            <a:r>
              <a:rPr lang="cs-CZ" sz="2000" dirty="0" smtClean="0"/>
              <a:t>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Honor </a:t>
            </a:r>
            <a:r>
              <a:rPr lang="en-US" sz="2000" dirty="0"/>
              <a:t>concentration helps taking tricks on lower cards using finessing technique. </a:t>
            </a:r>
            <a:endParaRPr lang="cs-CZ" sz="2000" dirty="0"/>
          </a:p>
        </p:txBody>
      </p:sp>
      <p:sp>
        <p:nvSpPr>
          <p:cNvPr id="4" name="TextovéPole 104"/>
          <p:cNvSpPr txBox="1"/>
          <p:nvPr/>
        </p:nvSpPr>
        <p:spPr>
          <a:xfrm>
            <a:off x="5561899" y="2692438"/>
            <a:ext cx="3233758" cy="13653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108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28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cs-CZ" dirty="0"/>
              <a:t>KQxx</a:t>
            </a:r>
            <a:r>
              <a:rPr lang="en-US" dirty="0"/>
              <a:t> &gt; </a:t>
            </a:r>
            <a:r>
              <a:rPr lang="en-US" dirty="0" err="1"/>
              <a:t>Kxx</a:t>
            </a:r>
            <a:r>
              <a:rPr lang="en-US" dirty="0"/>
              <a:t> </a:t>
            </a:r>
            <a:r>
              <a:rPr lang="cs-CZ" dirty="0" smtClean="0"/>
              <a:t>+</a:t>
            </a:r>
            <a:r>
              <a:rPr lang="en-US" dirty="0" smtClean="0"/>
              <a:t> </a:t>
            </a:r>
            <a:r>
              <a:rPr lang="en-US" dirty="0" err="1"/>
              <a:t>Qxx</a:t>
            </a:r>
            <a:endParaRPr lang="cs-CZ" dirty="0"/>
          </a:p>
          <a:p>
            <a:r>
              <a:rPr lang="en-US" dirty="0"/>
              <a:t>A</a:t>
            </a:r>
            <a:r>
              <a:rPr lang="cs-CZ" dirty="0"/>
              <a:t>Q</a:t>
            </a:r>
            <a:r>
              <a:rPr lang="en-US" dirty="0" err="1"/>
              <a:t>Jx</a:t>
            </a:r>
            <a:r>
              <a:rPr lang="cs-CZ" dirty="0"/>
              <a:t> </a:t>
            </a:r>
            <a:r>
              <a:rPr lang="en-US" dirty="0"/>
              <a:t>&gt; Ax</a:t>
            </a:r>
            <a:r>
              <a:rPr lang="cs-CZ" dirty="0"/>
              <a:t>x</a:t>
            </a:r>
            <a:r>
              <a:rPr lang="en-US" dirty="0"/>
              <a:t> </a:t>
            </a:r>
            <a:r>
              <a:rPr lang="cs-CZ" dirty="0" smtClean="0"/>
              <a:t>+</a:t>
            </a:r>
            <a:r>
              <a:rPr lang="en-US" dirty="0" smtClean="0"/>
              <a:t> </a:t>
            </a:r>
            <a:r>
              <a:rPr lang="en-US" dirty="0" err="1"/>
              <a:t>QJx</a:t>
            </a:r>
            <a:endParaRPr lang="cs-CZ" dirty="0"/>
          </a:p>
          <a:p>
            <a:r>
              <a:rPr lang="en-US" dirty="0"/>
              <a:t>KJ10</a:t>
            </a:r>
            <a:r>
              <a:rPr lang="cs-CZ" dirty="0"/>
              <a:t>x </a:t>
            </a:r>
            <a:r>
              <a:rPr lang="en-US" dirty="0"/>
              <a:t>&gt; </a:t>
            </a:r>
            <a:r>
              <a:rPr lang="en-US" dirty="0" err="1"/>
              <a:t>Kx</a:t>
            </a:r>
            <a:r>
              <a:rPr lang="cs-CZ" dirty="0"/>
              <a:t>x</a:t>
            </a:r>
            <a:r>
              <a:rPr lang="en-US" dirty="0"/>
              <a:t> </a:t>
            </a:r>
            <a:r>
              <a:rPr lang="cs-CZ" dirty="0" smtClean="0"/>
              <a:t>+</a:t>
            </a:r>
            <a:r>
              <a:rPr lang="en-US" dirty="0" smtClean="0"/>
              <a:t> </a:t>
            </a:r>
            <a:r>
              <a:rPr lang="en-US" dirty="0"/>
              <a:t>J10x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182"/>
  <p:tag name="THINKCELLPRESENTATIONDONOTDELETE" val="&lt;?xml version=&quot;1.0&quot; encoding=&quot;UTF-16&quot; standalone=&quot;yes&quot;?&gt;&#10;&lt;root reqver=&quot;21047&quot;&gt;&lt;version val=&quot;23018&quot;/&gt;&lt;CPresentation id=&quot;1&quot;&gt;&lt;m_precDefaultNumber&gt;&lt;m_bNumberIsYear val=&quot;0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0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1&quot;&gt;&lt;elem m_fUsage=&quot;1.00000000000000000000E+000&quot;&gt;&lt;m_msothmcolidx val=&quot;0&quot;/&gt;&lt;m_rgb r=&quot;fb&quot; g=&quot;fd&quot; b=&quot;a2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ridge_template">
  <a:themeElements>
    <a:clrScheme name="CBS">
      <a:dk1>
        <a:srgbClr val="000000"/>
      </a:dk1>
      <a:lt1>
        <a:srgbClr val="FFFFFF"/>
      </a:lt1>
      <a:dk2>
        <a:srgbClr val="324DA1"/>
      </a:dk2>
      <a:lt2>
        <a:srgbClr val="FFFFFF"/>
      </a:lt2>
      <a:accent1>
        <a:srgbClr val="B6C2E9"/>
      </a:accent1>
      <a:accent2>
        <a:srgbClr val="E79C9E"/>
      </a:accent2>
      <a:accent3>
        <a:srgbClr val="CE3234"/>
      </a:accent3>
      <a:accent4>
        <a:srgbClr val="324DA1"/>
      </a:accent4>
      <a:accent5>
        <a:srgbClr val="FF6600"/>
      </a:accent5>
      <a:accent6>
        <a:srgbClr val="1AAA42"/>
      </a:accent6>
      <a:hlink>
        <a:srgbClr val="CE3234"/>
      </a:hlink>
      <a:folHlink>
        <a:srgbClr val="324DA1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BS">
        <a:dk1>
          <a:srgbClr val="000000"/>
        </a:dk1>
        <a:lt1>
          <a:srgbClr val="FFFFFF"/>
        </a:lt1>
        <a:dk2>
          <a:srgbClr val="324DA1"/>
        </a:dk2>
        <a:lt2>
          <a:srgbClr val="FFFFFF"/>
        </a:lt2>
        <a:accent1>
          <a:srgbClr val="B6C2E9"/>
        </a:accent1>
        <a:accent2>
          <a:srgbClr val="E79C9E"/>
        </a:accent2>
        <a:accent3>
          <a:srgbClr val="CE3234"/>
        </a:accent3>
        <a:accent4>
          <a:srgbClr val="324DA1"/>
        </a:accent4>
        <a:accent5>
          <a:srgbClr val="FF6600"/>
        </a:accent5>
        <a:accent6>
          <a:srgbClr val="1AAA42"/>
        </a:accent6>
        <a:hlink>
          <a:srgbClr val="CE3234"/>
        </a:hlink>
        <a:folHlink>
          <a:srgbClr val="324D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BS_template.potx" id="{A2C9B494-FC71-433C-95E8-F60AFD6CF90E}" vid="{3448A91E-0553-4F2F-B194-71A863390D6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8208</TotalTime>
  <Words>952</Words>
  <Application>Microsoft Office PowerPoint</Application>
  <PresentationFormat>Custom</PresentationFormat>
  <Paragraphs>305</Paragraphs>
  <Slides>25</Slides>
  <Notes>0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Bridge_template</vt:lpstr>
      <vt:lpstr>think-cell Slide</vt:lpstr>
      <vt:lpstr>Hand evaluation</vt:lpstr>
      <vt:lpstr>What features of your hand can you consider during or even before the bidding?</vt:lpstr>
      <vt:lpstr>Standard evaluation methods</vt:lpstr>
      <vt:lpstr>High card points and distributional points</vt:lpstr>
      <vt:lpstr>Adding partners HCP to our HCP gives us so call game balance</vt:lpstr>
      <vt:lpstr>How can we divide hands according distribution?</vt:lpstr>
      <vt:lpstr>We divide the HCP in primary and secondary values:</vt:lpstr>
      <vt:lpstr>High card points are much more useful if they are in the long suits</vt:lpstr>
      <vt:lpstr>Honors are more valuable if they are concentrated in the same suit</vt:lpstr>
      <vt:lpstr>The middle cards 10s and 9s can improve the hand very much (sometimes also 8s and 7s</vt:lpstr>
      <vt:lpstr>Evaluate the hands</vt:lpstr>
      <vt:lpstr>Lets play some boards</vt:lpstr>
      <vt:lpstr>PowerPoint Presentation</vt:lpstr>
      <vt:lpstr>Board nr. 1 scores</vt:lpstr>
      <vt:lpstr>PowerPoint Presentation</vt:lpstr>
      <vt:lpstr>Board nr. 2 scores</vt:lpstr>
      <vt:lpstr>PowerPoint Presentation</vt:lpstr>
      <vt:lpstr>Board nr. 3 scores</vt:lpstr>
      <vt:lpstr>PowerPoint Presentation</vt:lpstr>
      <vt:lpstr>Board nr. 4 scores</vt:lpstr>
      <vt:lpstr>Remember – only evaluating your hand well makes you an expert player</vt:lpstr>
      <vt:lpstr>Template for the board presentation</vt:lpstr>
      <vt:lpstr>Template for the board presentation</vt:lpstr>
      <vt:lpstr>Template for the board presentation</vt:lpstr>
      <vt:lpstr>Template for the board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Milan Macura</dc:creator>
  <cp:lastModifiedBy>Milan Macura</cp:lastModifiedBy>
  <cp:revision>245</cp:revision>
  <cp:lastPrinted>2008-09-19T11:06:26Z</cp:lastPrinted>
  <dcterms:created xsi:type="dcterms:W3CDTF">2013-09-04T16:06:12Z</dcterms:created>
  <dcterms:modified xsi:type="dcterms:W3CDTF">2018-07-22T09:16:50Z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