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75" r:id="rId5"/>
    <p:sldId id="278" r:id="rId6"/>
    <p:sldId id="260" r:id="rId7"/>
    <p:sldId id="261" r:id="rId8"/>
    <p:sldId id="257" r:id="rId9"/>
    <p:sldId id="272" r:id="rId10"/>
    <p:sldId id="276" r:id="rId11"/>
    <p:sldId id="277" r:id="rId12"/>
    <p:sldId id="269" r:id="rId13"/>
    <p:sldId id="264" r:id="rId14"/>
    <p:sldId id="268" r:id="rId15"/>
    <p:sldId id="267" r:id="rId16"/>
    <p:sldId id="265" r:id="rId17"/>
    <p:sldId id="271" r:id="rId18"/>
    <p:sldId id="270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>
        <p:scale>
          <a:sx n="96" d="100"/>
          <a:sy n="96" d="100"/>
        </p:scale>
        <p:origin x="-178" y="-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roup 88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90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6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7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8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9" name="Rectangle 38"/>
            <p:cNvSpPr/>
            <p:nvPr/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Rectangle 40"/>
            <p:cNvSpPr/>
            <p:nvPr/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9236" y="2075504"/>
            <a:ext cx="8679915" cy="1748729"/>
          </a:xfrm>
        </p:spPr>
        <p:txBody>
          <a:bodyPr bIns="0" anchor="b">
            <a:normAutofit/>
          </a:bodyPr>
          <a:lstStyle>
            <a:lvl1pPr algn="ctr">
              <a:lnSpc>
                <a:spcPct val="80000"/>
              </a:lnSpc>
              <a:defRPr sz="5400" spc="-15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9237" y="3906266"/>
            <a:ext cx="8673427" cy="1322587"/>
          </a:xfrm>
        </p:spPr>
        <p:txBody>
          <a:bodyPr t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rgbClr val="FFFEFF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 vert="horz" lIns="91440" tIns="45720" rIns="91440" bIns="45720" rtlCol="0" anchor="ctr"/>
          <a:lstStyle>
            <a:lvl1pPr>
              <a:defRPr lang="en-US"/>
            </a:lvl1pPr>
          </a:lstStyle>
          <a:p>
            <a:fld id="{1EEA18FF-8DF5-4EAB-83B3-6B7AFB9BA5B1}" type="datetimeFigureOut">
              <a:rPr lang="en-GB" smtClean="0"/>
              <a:t>01/08/2018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AB70E4D1-EE70-41B5-8B4D-2616746627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09195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1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9983" y="794719"/>
            <a:ext cx="6275035" cy="525709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A18FF-8DF5-4EAB-83B3-6B7AFB9BA5B1}" type="datetimeFigureOut">
              <a:rPr lang="en-GB" smtClean="0"/>
              <a:t>01/08/2018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0E4D1-EE70-41B5-8B4D-2616746627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10285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7718948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07437" y="2349925"/>
            <a:ext cx="3501195" cy="2456442"/>
          </a:xfrm>
        </p:spPr>
        <p:txBody>
          <a:bodyPr vert="eaVert"/>
          <a:lstStyle>
            <a:lvl1pPr algn="l">
              <a:lnSpc>
                <a:spcPct val="80000"/>
              </a:lnSpc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2747" y="798444"/>
            <a:ext cx="6268622" cy="5257303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1EEA18FF-8DF5-4EAB-83B3-6B7AFB9BA5B1}" type="datetimeFigureOut">
              <a:rPr lang="en-GB" smtClean="0"/>
              <a:t>01/08/2018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AB70E4D1-EE70-41B5-8B4D-2616746627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80144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oup 79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81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7" name="Group 26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8" name="Rectangle 27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49925"/>
            <a:ext cx="3498979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248622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A18FF-8DF5-4EAB-83B3-6B7AFB9BA5B1}" type="datetimeFigureOut">
              <a:rPr lang="en-GB" smtClean="0"/>
              <a:t>01/08/2018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0E4D1-EE70-41B5-8B4D-2616746627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50044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78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3259545" y="1186483"/>
            <a:ext cx="5666145" cy="4477933"/>
            <a:chOff x="3259545" y="1186483"/>
            <a:chExt cx="5666145" cy="4477933"/>
          </a:xfrm>
        </p:grpSpPr>
        <p:sp>
          <p:nvSpPr>
            <p:cNvPr id="99" name="Rectangle 98"/>
            <p:cNvSpPr/>
            <p:nvPr/>
          </p:nvSpPr>
          <p:spPr>
            <a:xfrm>
              <a:off x="3259545" y="1186483"/>
              <a:ext cx="5657881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1" name="Rectangle 100"/>
            <p:cNvSpPr/>
            <p:nvPr/>
          </p:nvSpPr>
          <p:spPr>
            <a:xfrm>
              <a:off x="3259545" y="1991156"/>
              <a:ext cx="5666145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4216" y="2074730"/>
            <a:ext cx="5490224" cy="1689390"/>
          </a:xfrm>
        </p:spPr>
        <p:txBody>
          <a:bodyPr bIns="0" anchor="b">
            <a:normAutofit/>
          </a:bodyPr>
          <a:lstStyle>
            <a:lvl1pPr algn="ctr">
              <a:defRPr sz="440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4215" y="3846851"/>
            <a:ext cx="5490223" cy="1383770"/>
          </a:xfrm>
        </p:spPr>
        <p:txBody>
          <a:bodyPr tIns="0"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1EEA18FF-8DF5-4EAB-83B3-6B7AFB9BA5B1}" type="datetimeFigureOut">
              <a:rPr lang="en-GB" smtClean="0"/>
              <a:t>01/08/2018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AB70E4D1-EE70-41B5-8B4D-2616746627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18465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3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59" name="Group 58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0" name="Rectangle 59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Rectangle 61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0" y="2339669"/>
            <a:ext cx="3500828" cy="2470065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20878" y="803187"/>
            <a:ext cx="6269591" cy="238265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447" y="3672162"/>
            <a:ext cx="6272022" cy="238358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1EEA18FF-8DF5-4EAB-83B3-6B7AFB9BA5B1}" type="datetimeFigureOut">
              <a:rPr lang="en-GB" smtClean="0"/>
              <a:t>01/08/2018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AB70E4D1-EE70-41B5-8B4D-2616746627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85581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40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61" name="Group 6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2" name="Rectangle 6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3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4" name="Rectangle 63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1" y="2363915"/>
            <a:ext cx="3500828" cy="2460497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25137" y="803185"/>
            <a:ext cx="6265088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5305" y="1488985"/>
            <a:ext cx="6264350" cy="169685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8653" y="3665887"/>
            <a:ext cx="6264414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8447" y="4351687"/>
            <a:ext cx="6265588" cy="17040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1EEA18FF-8DF5-4EAB-83B3-6B7AFB9BA5B1}" type="datetimeFigureOut">
              <a:rPr lang="en-GB" smtClean="0"/>
              <a:t>01/08/2018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AB70E4D1-EE70-41B5-8B4D-2616746627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41238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4" name="Group 23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5" name="Rectangle 24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A18FF-8DF5-4EAB-83B3-6B7AFB9BA5B1}" type="datetimeFigureOut">
              <a:rPr lang="en-GB" smtClean="0"/>
              <a:t>01/08/2018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0E4D1-EE70-41B5-8B4D-2616746627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65271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1EEA18FF-8DF5-4EAB-83B3-6B7AFB9BA5B1}" type="datetimeFigureOut">
              <a:rPr lang="en-GB" smtClean="0"/>
              <a:t>01/08/2018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AB70E4D1-EE70-41B5-8B4D-2616746627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76808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roup 73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5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6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1" name="Group 2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2" name="Rectangle 2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52026"/>
            <a:ext cx="3501197" cy="1223298"/>
          </a:xfrm>
        </p:spPr>
        <p:txBody>
          <a:bodyPr bIns="0" anchor="b">
            <a:noAutofit/>
          </a:bodyPr>
          <a:lstStyle>
            <a:lvl1pPr algn="ctr">
              <a:defRPr sz="320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9983" y="802809"/>
            <a:ext cx="6275035" cy="5249940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8631" y="3580186"/>
            <a:ext cx="3501197" cy="1221164"/>
          </a:xfrm>
        </p:spPr>
        <p:txBody>
          <a:bodyPr/>
          <a:lstStyle>
            <a:lvl1pPr marL="0" indent="0" algn="ctr">
              <a:buNone/>
              <a:defRPr sz="16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A18FF-8DF5-4EAB-83B3-6B7AFB9BA5B1}" type="datetimeFigureOut">
              <a:rPr lang="en-GB" smtClean="0"/>
              <a:t>01/08/2018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0E4D1-EE70-41B5-8B4D-2616746627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48317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72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81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6" name="Group 75"/>
          <p:cNvGrpSpPr/>
          <p:nvPr/>
        </p:nvGrpSpPr>
        <p:grpSpPr>
          <a:xfrm>
            <a:off x="805336" y="1698331"/>
            <a:ext cx="5941540" cy="3470421"/>
            <a:chOff x="805336" y="1698331"/>
            <a:chExt cx="5941540" cy="3470421"/>
          </a:xfrm>
        </p:grpSpPr>
        <p:sp>
          <p:nvSpPr>
            <p:cNvPr id="77" name="Rectangle 76"/>
            <p:cNvSpPr/>
            <p:nvPr/>
          </p:nvSpPr>
          <p:spPr>
            <a:xfrm>
              <a:off x="805336" y="1698331"/>
              <a:ext cx="5941540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8" name="Isosceles Triangle 9"/>
            <p:cNvSpPr/>
            <p:nvPr/>
          </p:nvSpPr>
          <p:spPr>
            <a:xfrm rot="10800000">
              <a:off x="3618113" y="4896349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78"/>
            <p:cNvSpPr/>
            <p:nvPr/>
          </p:nvSpPr>
          <p:spPr>
            <a:xfrm>
              <a:off x="805336" y="2274403"/>
              <a:ext cx="5941540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43510" y="0"/>
            <a:ext cx="4648490" cy="6858000"/>
          </a:xfrm>
          <a:solidFill>
            <a:schemeClr val="bg1">
              <a:lumMod val="65000"/>
              <a:lumOff val="3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443" y="2360255"/>
            <a:ext cx="5776646" cy="1178032"/>
          </a:xfrm>
        </p:spPr>
        <p:txBody>
          <a:bodyPr bIns="0" anchor="b">
            <a:normAutofit/>
          </a:bodyPr>
          <a:lstStyle>
            <a:lvl1pPr>
              <a:defRPr sz="360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5443" y="3545012"/>
            <a:ext cx="5776646" cy="127419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1EEA18FF-8DF5-4EAB-83B3-6B7AFB9BA5B1}" type="datetimeFigureOut">
              <a:rPr lang="en-GB" smtClean="0"/>
              <a:t>01/08/2018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5942203" cy="320040"/>
          </a:xfr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828377" y="320040"/>
            <a:ext cx="914400" cy="320040"/>
          </a:xfrm>
        </p:spPr>
        <p:txBody>
          <a:bodyPr/>
          <a:lstStyle/>
          <a:p>
            <a:fld id="{AB70E4D1-EE70-41B5-8B4D-2616746627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06901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91161" y="2358391"/>
            <a:ext cx="3498667" cy="2456485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34982" y="794719"/>
            <a:ext cx="5950036" cy="52570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6</a:t>
            </a:r>
          </a:p>
          <a:p>
            <a:pPr lvl="6"/>
            <a:r>
              <a:rPr lang="en-US" dirty="0"/>
              <a:t>7</a:t>
            </a:r>
          </a:p>
          <a:p>
            <a:pPr lvl="7"/>
            <a:r>
              <a:rPr lang="en-US" dirty="0"/>
              <a:t>8</a:t>
            </a:r>
          </a:p>
          <a:p>
            <a:pPr lvl="8"/>
            <a:r>
              <a:rPr lang="en-US" dirty="0"/>
              <a:t>9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4672" y="320040"/>
            <a:ext cx="3657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EA18FF-8DF5-4EAB-83B3-6B7AFB9BA5B1}" type="datetimeFigureOut">
              <a:rPr lang="en-GB" smtClean="0"/>
              <a:t>01/08/2018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4672" y="6227064"/>
            <a:ext cx="10588752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320040"/>
            <a:ext cx="9144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70E4D1-EE70-41B5-8B4D-2616746627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97260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ct val="85000"/>
        </a:lnSpc>
        <a:spcBef>
          <a:spcPct val="0"/>
        </a:spcBef>
        <a:buNone/>
        <a:defRPr sz="4000" b="0" i="0" kern="1200" cap="none" spc="-15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0A11469-FF69-4521-BA3F-7D199325195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916354" y="965199"/>
            <a:ext cx="6766078" cy="4927601"/>
          </a:xfrm>
        </p:spPr>
        <p:txBody>
          <a:bodyPr anchor="ctr">
            <a:normAutofit/>
          </a:bodyPr>
          <a:lstStyle/>
          <a:p>
            <a:r>
              <a:rPr lang="en-GB" sz="4800" dirty="0">
                <a:solidFill>
                  <a:schemeClr val="bg1"/>
                </a:solidFill>
              </a:rPr>
              <a:t>Planning the play in suit</a:t>
            </a:r>
            <a:r>
              <a:rPr lang="lv-LV" sz="4800" dirty="0">
                <a:solidFill>
                  <a:schemeClr val="bg1"/>
                </a:solidFill>
              </a:rPr>
              <a:t/>
            </a:r>
            <a:br>
              <a:rPr lang="lv-LV" sz="4800" dirty="0">
                <a:solidFill>
                  <a:schemeClr val="bg1"/>
                </a:solidFill>
              </a:rPr>
            </a:br>
            <a:r>
              <a:rPr lang="en-GB" dirty="0">
                <a:solidFill>
                  <a:srgbClr val="00B050"/>
                </a:solidFill>
              </a:rPr>
              <a:t>♣</a:t>
            </a:r>
            <a:r>
              <a:rPr lang="en-GB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♦</a:t>
            </a:r>
            <a:r>
              <a:rPr lang="en-GB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♥</a:t>
            </a:r>
            <a:r>
              <a:rPr lang="en-GB" dirty="0">
                <a:solidFill>
                  <a:schemeClr val="tx1"/>
                </a:solidFill>
              </a:rPr>
              <a:t>♠</a:t>
            </a:r>
            <a:endParaRPr lang="en-GB" sz="4800" dirty="0">
              <a:solidFill>
                <a:schemeClr val="tx1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AD92C360-1A71-4B27-B17C-DA116ACE920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23257" y="965198"/>
            <a:ext cx="2707937" cy="4927602"/>
          </a:xfrm>
        </p:spPr>
        <p:txBody>
          <a:bodyPr anchor="ctr">
            <a:normAutofit/>
          </a:bodyPr>
          <a:lstStyle/>
          <a:p>
            <a:pPr algn="r"/>
            <a:r>
              <a:rPr lang="lv-LV" sz="2400" dirty="0">
                <a:solidFill>
                  <a:srgbClr val="FFC000"/>
                </a:solidFill>
              </a:rPr>
              <a:t>3rd </a:t>
            </a:r>
            <a:r>
              <a:rPr lang="lv-LV" sz="2400" dirty="0" err="1">
                <a:solidFill>
                  <a:srgbClr val="FFC000"/>
                </a:solidFill>
              </a:rPr>
              <a:t>lecture</a:t>
            </a:r>
            <a:endParaRPr lang="lv-LV" sz="2400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26713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D620EF7-D44F-4605-B14D-C15AE96D1E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err="1"/>
              <a:t>Finess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52A64CE-C61A-4677-84E6-C890BB3B93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lv-LV" sz="2400" dirty="0" err="1"/>
              <a:t>Gaining</a:t>
            </a:r>
            <a:r>
              <a:rPr lang="lv-LV" sz="2400" dirty="0"/>
              <a:t> </a:t>
            </a:r>
            <a:r>
              <a:rPr lang="lv-LV" sz="2400" dirty="0" err="1"/>
              <a:t>more</a:t>
            </a:r>
            <a:r>
              <a:rPr lang="lv-LV" sz="2400" dirty="0"/>
              <a:t> </a:t>
            </a:r>
            <a:r>
              <a:rPr lang="lv-LV" sz="2400" dirty="0" err="1"/>
              <a:t>tricks</a:t>
            </a:r>
            <a:r>
              <a:rPr lang="lv-LV" sz="2400" dirty="0"/>
              <a:t> </a:t>
            </a:r>
            <a:r>
              <a:rPr lang="lv-LV" sz="2400" dirty="0" err="1"/>
              <a:t>by</a:t>
            </a:r>
            <a:r>
              <a:rPr lang="lv-LV" sz="2400" dirty="0"/>
              <a:t> </a:t>
            </a:r>
            <a:r>
              <a:rPr lang="lv-LV" sz="2400" dirty="0" err="1"/>
              <a:t>putting</a:t>
            </a:r>
            <a:r>
              <a:rPr lang="lv-LV" sz="2400" dirty="0"/>
              <a:t> </a:t>
            </a:r>
            <a:r>
              <a:rPr lang="lv-LV" sz="2400" dirty="0" err="1"/>
              <a:t>missing</a:t>
            </a:r>
            <a:r>
              <a:rPr lang="lv-LV" sz="2400" dirty="0"/>
              <a:t> </a:t>
            </a:r>
            <a:r>
              <a:rPr lang="lv-LV" sz="2400" dirty="0" err="1"/>
              <a:t>card</a:t>
            </a:r>
            <a:r>
              <a:rPr lang="lv-LV" sz="2400" dirty="0"/>
              <a:t> </a:t>
            </a:r>
            <a:r>
              <a:rPr lang="lv-LV" sz="2400" dirty="0" err="1"/>
              <a:t>in</a:t>
            </a:r>
            <a:r>
              <a:rPr lang="lv-LV" sz="2400" dirty="0"/>
              <a:t> </a:t>
            </a:r>
            <a:r>
              <a:rPr lang="lv-LV" sz="2400" dirty="0" err="1"/>
              <a:t>one</a:t>
            </a:r>
            <a:r>
              <a:rPr lang="lv-LV" sz="2400" dirty="0"/>
              <a:t> </a:t>
            </a:r>
            <a:r>
              <a:rPr lang="lv-LV" sz="2400" dirty="0" err="1"/>
              <a:t>opponents</a:t>
            </a:r>
            <a:r>
              <a:rPr lang="lv-LV" sz="2400" dirty="0"/>
              <a:t> </a:t>
            </a:r>
            <a:r>
              <a:rPr lang="lv-LV" sz="2400" dirty="0" err="1"/>
              <a:t>hand</a:t>
            </a:r>
            <a:endParaRPr lang="lv-LV" sz="2400" dirty="0"/>
          </a:p>
          <a:p>
            <a:r>
              <a:rPr lang="en-GB" sz="2400" dirty="0"/>
              <a:t>♠ A Q</a:t>
            </a:r>
            <a:endParaRPr lang="lv-LV" sz="2400" dirty="0"/>
          </a:p>
          <a:p>
            <a:r>
              <a:rPr lang="en-GB" sz="2400" dirty="0"/>
              <a:t>♠ 7 2</a:t>
            </a:r>
          </a:p>
        </p:txBody>
      </p:sp>
    </p:spTree>
    <p:extLst>
      <p:ext uri="{BB962C8B-B14F-4D97-AF65-F5344CB8AC3E}">
        <p14:creationId xmlns:p14="http://schemas.microsoft.com/office/powerpoint/2010/main" val="33427466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5FA3B2D-53DD-437D-B3F6-7A5C7D3780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err="1"/>
              <a:t>Ruffing</a:t>
            </a:r>
            <a:r>
              <a:rPr lang="lv-LV" dirty="0"/>
              <a:t> </a:t>
            </a:r>
            <a:r>
              <a:rPr lang="lv-LV" dirty="0" err="1"/>
              <a:t>finess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FBFDC4F-B857-4C04-A520-8C2FBDD0C1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73751" y="953835"/>
            <a:ext cx="3918441" cy="5248622"/>
          </a:xfrm>
        </p:spPr>
        <p:txBody>
          <a:bodyPr>
            <a:normAutofit/>
          </a:bodyPr>
          <a:lstStyle/>
          <a:p>
            <a:r>
              <a:rPr lang="lv-LV" sz="2400" dirty="0" err="1"/>
              <a:t>Opponent</a:t>
            </a:r>
            <a:r>
              <a:rPr lang="lv-LV" sz="2400" dirty="0"/>
              <a:t> </a:t>
            </a:r>
            <a:r>
              <a:rPr lang="lv-LV" sz="2400" dirty="0" err="1"/>
              <a:t>does</a:t>
            </a:r>
            <a:r>
              <a:rPr lang="lv-LV" sz="2400" dirty="0"/>
              <a:t> </a:t>
            </a:r>
            <a:r>
              <a:rPr lang="lv-LV" sz="2400" dirty="0" err="1"/>
              <a:t>not</a:t>
            </a:r>
            <a:r>
              <a:rPr lang="lv-LV" sz="2400" dirty="0"/>
              <a:t> </a:t>
            </a:r>
            <a:r>
              <a:rPr lang="lv-LV" sz="2400" dirty="0" err="1"/>
              <a:t>have</a:t>
            </a:r>
            <a:r>
              <a:rPr lang="lv-LV" sz="2400" dirty="0"/>
              <a:t> </a:t>
            </a:r>
            <a:r>
              <a:rPr lang="lv-LV" sz="2400" dirty="0" err="1"/>
              <a:t>any</a:t>
            </a:r>
            <a:r>
              <a:rPr lang="lv-LV" sz="2400" dirty="0"/>
              <a:t> </a:t>
            </a:r>
            <a:r>
              <a:rPr lang="lv-LV" sz="2400" dirty="0" err="1"/>
              <a:t>more</a:t>
            </a:r>
            <a:r>
              <a:rPr lang="lv-LV" sz="2400" dirty="0"/>
              <a:t> </a:t>
            </a:r>
            <a:r>
              <a:rPr lang="lv-LV" sz="2400" dirty="0" err="1"/>
              <a:t>trumps</a:t>
            </a:r>
            <a:r>
              <a:rPr lang="lv-LV" sz="2400" dirty="0"/>
              <a:t> </a:t>
            </a:r>
            <a:r>
              <a:rPr lang="lv-LV" sz="2400" dirty="0" err="1"/>
              <a:t>and</a:t>
            </a:r>
            <a:r>
              <a:rPr lang="lv-LV" sz="2400" dirty="0"/>
              <a:t> NS </a:t>
            </a:r>
            <a:r>
              <a:rPr lang="lv-LV" sz="2400" dirty="0" err="1"/>
              <a:t>can</a:t>
            </a:r>
            <a:r>
              <a:rPr lang="lv-LV" sz="2400" dirty="0"/>
              <a:t> </a:t>
            </a:r>
            <a:r>
              <a:rPr lang="lv-LV" sz="2400" dirty="0" err="1"/>
              <a:t>take</a:t>
            </a:r>
            <a:r>
              <a:rPr lang="lv-LV" sz="2400" dirty="0"/>
              <a:t> </a:t>
            </a:r>
            <a:r>
              <a:rPr lang="lv-LV" sz="2400" dirty="0" err="1"/>
              <a:t>all</a:t>
            </a:r>
            <a:r>
              <a:rPr lang="lv-LV" sz="2400" dirty="0"/>
              <a:t> </a:t>
            </a:r>
            <a:r>
              <a:rPr lang="lv-LV" sz="2400" dirty="0" err="1"/>
              <a:t>tricks</a:t>
            </a:r>
            <a:r>
              <a:rPr lang="lv-LV" sz="2400" dirty="0"/>
              <a:t> </a:t>
            </a:r>
            <a:r>
              <a:rPr lang="lv-LV" sz="2400" dirty="0" err="1"/>
              <a:t>if</a:t>
            </a:r>
            <a:r>
              <a:rPr lang="lv-LV" sz="2400" dirty="0"/>
              <a:t> E </a:t>
            </a:r>
            <a:r>
              <a:rPr lang="lv-LV" sz="2400" dirty="0" err="1"/>
              <a:t>holds</a:t>
            </a:r>
            <a:r>
              <a:rPr lang="lv-LV" sz="2400" dirty="0"/>
              <a:t> </a:t>
            </a:r>
            <a:r>
              <a:rPr lang="lv-LV" sz="2400" dirty="0" err="1"/>
              <a:t>the</a:t>
            </a:r>
            <a:r>
              <a:rPr lang="lv-LV" sz="2400" dirty="0"/>
              <a:t> </a:t>
            </a:r>
            <a:r>
              <a:rPr lang="lv-LV" sz="2400" dirty="0" err="1"/>
              <a:t>ace</a:t>
            </a:r>
            <a:r>
              <a:rPr lang="lv-LV" sz="2400" dirty="0"/>
              <a:t> </a:t>
            </a:r>
            <a:r>
              <a:rPr lang="lv-LV" sz="2400" dirty="0" err="1"/>
              <a:t>of</a:t>
            </a:r>
            <a:r>
              <a:rPr lang="lv-LV" sz="2400" dirty="0"/>
              <a:t> </a:t>
            </a:r>
            <a:r>
              <a:rPr lang="lv-LV" sz="2400" dirty="0" err="1"/>
              <a:t>spades</a:t>
            </a:r>
            <a:endParaRPr lang="lv-LV" sz="2400" dirty="0"/>
          </a:p>
          <a:p>
            <a:endParaRPr lang="en-GB" sz="2400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xmlns="" id="{BC6C7429-84AA-4567-A2AA-0576E21C03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1080223"/>
              </p:ext>
            </p:extLst>
          </p:nvPr>
        </p:nvGraphicFramePr>
        <p:xfrm>
          <a:off x="4809444" y="1232937"/>
          <a:ext cx="2039214" cy="4389120"/>
        </p:xfrm>
        <a:graphic>
          <a:graphicData uri="http://schemas.openxmlformats.org/drawingml/2006/table">
            <a:tbl>
              <a:tblPr/>
              <a:tblGrid>
                <a:gridCol w="1277214">
                  <a:extLst>
                    <a:ext uri="{9D8B030D-6E8A-4147-A177-3AD203B41FA5}">
                      <a16:colId xmlns:a16="http://schemas.microsoft.com/office/drawing/2014/main" xmlns="" val="2541448812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xmlns="" val="21933342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</a:rPr>
                        <a:t>♠</a:t>
                      </a:r>
                    </a:p>
                  </a:txBody>
                  <a:tcPr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</a:rPr>
                        <a:t>K Q J</a:t>
                      </a:r>
                    </a:p>
                  </a:txBody>
                  <a:tcPr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21906778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solidFill>
                            <a:srgbClr val="FF0000"/>
                          </a:solidFill>
                          <a:effectLst/>
                        </a:rPr>
                        <a:t>♥</a:t>
                      </a:r>
                    </a:p>
                  </a:txBody>
                  <a:tcPr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</a:rPr>
                        <a:t>—</a:t>
                      </a:r>
                    </a:p>
                  </a:txBody>
                  <a:tcPr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35564107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solidFill>
                            <a:srgbClr val="FF0000"/>
                          </a:solidFill>
                          <a:effectLst/>
                        </a:rPr>
                        <a:t>♦</a:t>
                      </a:r>
                    </a:p>
                  </a:txBody>
                  <a:tcPr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</a:rPr>
                        <a:t>—</a:t>
                      </a:r>
                    </a:p>
                  </a:txBody>
                  <a:tcPr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1255026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en-GB" dirty="0">
                          <a:solidFill>
                            <a:srgbClr val="000000"/>
                          </a:solidFill>
                          <a:effectLst/>
                        </a:rPr>
                        <a:t>♣</a:t>
                      </a:r>
                    </a:p>
                  </a:txBody>
                  <a:tcPr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</a:rPr>
                        <a:t>A</a:t>
                      </a:r>
                    </a:p>
                  </a:txBody>
                  <a:tcPr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939649152"/>
                  </a:ext>
                </a:extLst>
              </a:tr>
              <a:tr h="0">
                <a:tc gridSpan="2"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solidFill>
                            <a:srgbClr val="FFFFFF"/>
                          </a:solidFill>
                          <a:effectLst/>
                        </a:rPr>
                        <a:t>N</a:t>
                      </a:r>
                      <a:r>
                        <a:rPr lang="en-GB" dirty="0">
                          <a:solidFill>
                            <a:srgbClr val="FFFFFF"/>
                          </a:solidFill>
                          <a:effectLst/>
                        </a:rPr>
                        <a:t/>
                      </a:r>
                      <a:br>
                        <a:rPr lang="en-GB" dirty="0">
                          <a:solidFill>
                            <a:srgbClr val="FFFFFF"/>
                          </a:solidFill>
                          <a:effectLst/>
                        </a:rPr>
                      </a:br>
                      <a:r>
                        <a:rPr lang="en-GB" dirty="0">
                          <a:solidFill>
                            <a:srgbClr val="FFFFFF"/>
                          </a:solidFill>
                          <a:effectLst/>
                        </a:rPr>
                        <a:t/>
                      </a:r>
                      <a:br>
                        <a:rPr lang="en-GB" dirty="0">
                          <a:solidFill>
                            <a:srgbClr val="FFFFFF"/>
                          </a:solidFill>
                          <a:effectLst/>
                        </a:rPr>
                      </a:br>
                      <a:r>
                        <a:rPr lang="en-GB" dirty="0">
                          <a:solidFill>
                            <a:srgbClr val="FFFFFF"/>
                          </a:solidFill>
                          <a:effectLst/>
                        </a:rPr>
                        <a:t/>
                      </a:r>
                      <a:br>
                        <a:rPr lang="en-GB" dirty="0">
                          <a:solidFill>
                            <a:srgbClr val="FFFFFF"/>
                          </a:solidFill>
                          <a:effectLst/>
                        </a:rPr>
                      </a:br>
                      <a:r>
                        <a:rPr lang="en-GB" dirty="0">
                          <a:solidFill>
                            <a:srgbClr val="FFFFFF"/>
                          </a:solidFill>
                          <a:effectLst/>
                        </a:rPr>
                        <a:t/>
                      </a:r>
                      <a:br>
                        <a:rPr lang="en-GB" dirty="0">
                          <a:solidFill>
                            <a:srgbClr val="FFFFFF"/>
                          </a:solidFill>
                          <a:effectLst/>
                        </a:rPr>
                      </a:br>
                      <a:r>
                        <a:rPr lang="en-GB" b="1" dirty="0">
                          <a:solidFill>
                            <a:srgbClr val="FFFFFF"/>
                          </a:solidFill>
                          <a:effectLst/>
                        </a:rPr>
                        <a:t>S</a:t>
                      </a:r>
                      <a:endParaRPr lang="en-GB" dirty="0">
                        <a:solidFill>
                          <a:srgbClr val="FFFFFF"/>
                        </a:solidFill>
                        <a:effectLst/>
                      </a:endParaRPr>
                    </a:p>
                  </a:txBody>
                  <a:tcPr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21851466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</a:rPr>
                        <a:t>♠</a:t>
                      </a:r>
                    </a:p>
                  </a:txBody>
                  <a:tcPr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</a:rPr>
                        <a:t>—</a:t>
                      </a:r>
                    </a:p>
                  </a:txBody>
                  <a:tcPr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93098569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solidFill>
                            <a:srgbClr val="FF0000"/>
                          </a:solidFill>
                          <a:effectLst/>
                        </a:rPr>
                        <a:t>♥</a:t>
                      </a:r>
                    </a:p>
                  </a:txBody>
                  <a:tcPr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</a:rPr>
                        <a:t>2</a:t>
                      </a:r>
                    </a:p>
                  </a:txBody>
                  <a:tcPr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54775005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solidFill>
                            <a:srgbClr val="FF0000"/>
                          </a:solidFill>
                          <a:effectLst/>
                        </a:rPr>
                        <a:t>♦</a:t>
                      </a:r>
                    </a:p>
                  </a:txBody>
                  <a:tcPr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</a:rPr>
                        <a:t>3 2</a:t>
                      </a:r>
                    </a:p>
                  </a:txBody>
                  <a:tcPr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79718437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</a:rPr>
                        <a:t>♣</a:t>
                      </a:r>
                    </a:p>
                  </a:txBody>
                  <a:tcPr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dirty="0">
                          <a:effectLst/>
                        </a:rPr>
                        <a:t>2</a:t>
                      </a:r>
                    </a:p>
                  </a:txBody>
                  <a:tcPr anchor="ctr">
                    <a:lnL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A2A9B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9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7462034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6088744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D828E7D-9AF5-4BF4-B7B1-DC8D674830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err="1"/>
              <a:t>Drawing</a:t>
            </a:r>
            <a:r>
              <a:rPr lang="lv-LV" dirty="0"/>
              <a:t> </a:t>
            </a:r>
            <a:r>
              <a:rPr lang="lv-LV" dirty="0" err="1"/>
              <a:t>trumps</a:t>
            </a:r>
            <a:r>
              <a:rPr lang="lv-LV" dirty="0"/>
              <a:t> (NS)</a:t>
            </a:r>
            <a:br>
              <a:rPr lang="lv-LV" dirty="0"/>
            </a:br>
            <a:r>
              <a:rPr lang="lv-LV" dirty="0"/>
              <a:t>5</a:t>
            </a:r>
            <a:r>
              <a:rPr lang="en-GB" dirty="0">
                <a:solidFill>
                  <a:srgbClr val="00B050"/>
                </a:solidFill>
              </a:rPr>
              <a:t>♣</a:t>
            </a:r>
            <a:endParaRPr lang="en-GB" dirty="0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xmlns="" id="{B28CB498-E29B-43F1-A84B-EAB886601AA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118100" y="1077078"/>
            <a:ext cx="6281738" cy="47006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369481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10452605-967C-44E0-B6A8-C26904B0B75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18447" y="1086912"/>
            <a:ext cx="6281873" cy="468116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xmlns="" id="{C335508E-D006-4D97-A55F-204069004C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lv-LV" dirty="0" err="1"/>
              <a:t>Draw</a:t>
            </a:r>
            <a:r>
              <a:rPr lang="lv-LV" dirty="0"/>
              <a:t> </a:t>
            </a:r>
            <a:r>
              <a:rPr lang="lv-LV" dirty="0" err="1"/>
              <a:t>trumps</a:t>
            </a:r>
            <a:r>
              <a:rPr lang="lv-LV" dirty="0"/>
              <a:t>, </a:t>
            </a:r>
            <a:r>
              <a:rPr lang="lv-LV" dirty="0" err="1"/>
              <a:t>then</a:t>
            </a:r>
            <a:r>
              <a:rPr lang="lv-LV" dirty="0"/>
              <a:t> </a:t>
            </a:r>
            <a:r>
              <a:rPr lang="lv-LV" dirty="0" err="1"/>
              <a:t>crossruff</a:t>
            </a:r>
            <a:r>
              <a:rPr lang="lv-LV" dirty="0"/>
              <a:t> (NS)</a:t>
            </a:r>
            <a:br>
              <a:rPr lang="lv-LV" dirty="0"/>
            </a:br>
            <a:r>
              <a:rPr lang="lv-LV" dirty="0"/>
              <a:t>4</a:t>
            </a:r>
            <a:r>
              <a:rPr lang="en-GB" dirty="0">
                <a:solidFill>
                  <a:schemeClr val="tx1"/>
                </a:solidFill>
              </a:rPr>
              <a:t>♠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2B7B8A4B-B5D9-48B8-8E59-3E6E6F25E4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9116954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73E23A0-0BB9-4EE6-9896-1DA0849BA2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err="1"/>
              <a:t>Finessing</a:t>
            </a:r>
            <a:r>
              <a:rPr lang="lv-LV" dirty="0"/>
              <a:t> (NS) </a:t>
            </a:r>
            <a:br>
              <a:rPr lang="lv-LV" dirty="0"/>
            </a:br>
            <a:r>
              <a:rPr lang="lv-LV" dirty="0"/>
              <a:t>4</a:t>
            </a:r>
            <a:r>
              <a:rPr lang="en-GB" dirty="0">
                <a:solidFill>
                  <a:schemeClr val="tx1"/>
                </a:solidFill>
              </a:rPr>
              <a:t>♠</a:t>
            </a:r>
            <a:endParaRPr lang="en-GB" dirty="0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xmlns="" id="{80B8A134-8CB5-4030-90A0-9DE43B2909D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118100" y="1084168"/>
            <a:ext cx="6281738" cy="46864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133913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8F93DE3-7E29-49B5-B172-3DD0DEBDA4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lv-LV" dirty="0" err="1"/>
              <a:t>Finessing</a:t>
            </a:r>
            <a:r>
              <a:rPr lang="lv-LV" dirty="0"/>
              <a:t> </a:t>
            </a:r>
            <a:r>
              <a:rPr lang="lv-LV" dirty="0" err="1"/>
              <a:t>and</a:t>
            </a:r>
            <a:r>
              <a:rPr lang="lv-LV" dirty="0"/>
              <a:t> </a:t>
            </a:r>
            <a:r>
              <a:rPr lang="lv-LV" dirty="0" err="1"/>
              <a:t>entry</a:t>
            </a:r>
            <a:r>
              <a:rPr lang="lv-LV" dirty="0"/>
              <a:t> </a:t>
            </a:r>
            <a:r>
              <a:rPr lang="lv-LV" dirty="0" err="1"/>
              <a:t>management</a:t>
            </a:r>
            <a:r>
              <a:rPr lang="lv-LV" dirty="0"/>
              <a:t> (NS)</a:t>
            </a:r>
            <a:br>
              <a:rPr lang="lv-LV" dirty="0"/>
            </a:br>
            <a:r>
              <a:rPr lang="lv-LV" dirty="0"/>
              <a:t>4</a:t>
            </a:r>
            <a:r>
              <a:rPr lang="en-GB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♥</a:t>
            </a:r>
            <a:endParaRPr lang="en-GB" dirty="0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xmlns="" id="{5E9D77DD-6F0B-4703-9F90-D540E8884D2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118100" y="1069980"/>
            <a:ext cx="6281738" cy="47148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80237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162CF74-D45D-4A2E-8118-D0EEB8F462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err="1"/>
              <a:t>Ruffing</a:t>
            </a:r>
            <a:r>
              <a:rPr lang="lv-LV" dirty="0"/>
              <a:t> </a:t>
            </a:r>
            <a:r>
              <a:rPr lang="lv-LV" dirty="0" err="1"/>
              <a:t>finess</a:t>
            </a:r>
            <a:r>
              <a:rPr lang="lv-LV" dirty="0"/>
              <a:t> (EW) 5</a:t>
            </a:r>
            <a:r>
              <a:rPr lang="en-GB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♦</a:t>
            </a:r>
            <a:endParaRPr lang="en-GB" dirty="0"/>
          </a:p>
        </p:txBody>
      </p:sp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xmlns="" id="{F07B0F35-A7E4-44D1-ACAB-FBC75AB9B41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118100" y="1117536"/>
            <a:ext cx="6281738" cy="46197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945964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74B3EFE-F2E5-41A4-B491-D36D4DE9B1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err="1"/>
              <a:t>Ruffing</a:t>
            </a:r>
            <a:r>
              <a:rPr lang="lv-LV" dirty="0"/>
              <a:t> </a:t>
            </a:r>
            <a:r>
              <a:rPr lang="lv-LV" dirty="0" err="1"/>
              <a:t>finess</a:t>
            </a:r>
            <a:r>
              <a:rPr lang="lv-LV" dirty="0"/>
              <a:t> (NS) 4</a:t>
            </a:r>
            <a:r>
              <a:rPr lang="en-GB" dirty="0">
                <a:solidFill>
                  <a:schemeClr val="tx1"/>
                </a:solidFill>
              </a:rPr>
              <a:t> ♠</a:t>
            </a:r>
            <a:endParaRPr lang="en-GB" dirty="0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xmlns="" id="{B5E70A4D-C8C8-44C5-8B5E-D78AAE3482A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118100" y="1078867"/>
            <a:ext cx="6281738" cy="46970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674104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3F75F6F-BB13-4770-8BDD-A4B69F9CD6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lv-LV" dirty="0"/>
              <a:t>Do </a:t>
            </a:r>
            <a:r>
              <a:rPr lang="lv-LV" dirty="0" err="1"/>
              <a:t>not</a:t>
            </a:r>
            <a:r>
              <a:rPr lang="lv-LV" dirty="0"/>
              <a:t> </a:t>
            </a:r>
            <a:r>
              <a:rPr lang="lv-LV" dirty="0" err="1"/>
              <a:t>draw</a:t>
            </a:r>
            <a:r>
              <a:rPr lang="lv-LV" dirty="0"/>
              <a:t> </a:t>
            </a:r>
            <a:r>
              <a:rPr lang="lv-LV" dirty="0" err="1"/>
              <a:t>trumps</a:t>
            </a:r>
            <a:r>
              <a:rPr lang="lv-LV" dirty="0"/>
              <a:t>, </a:t>
            </a:r>
            <a:r>
              <a:rPr lang="lv-LV" dirty="0" err="1"/>
              <a:t>crossruffing</a:t>
            </a:r>
            <a:r>
              <a:rPr lang="lv-LV" dirty="0"/>
              <a:t> (EW)</a:t>
            </a:r>
            <a:br>
              <a:rPr lang="lv-LV" dirty="0"/>
            </a:br>
            <a:r>
              <a:rPr lang="lv-LV" dirty="0"/>
              <a:t>4</a:t>
            </a:r>
            <a:r>
              <a:rPr lang="en-GB" dirty="0">
                <a:solidFill>
                  <a:schemeClr val="tx1"/>
                </a:solidFill>
              </a:rPr>
              <a:t>♠</a:t>
            </a:r>
            <a:endParaRPr lang="en-GB" dirty="0"/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xmlns="" id="{ED43578B-5EBC-4C20-AD12-E0B74F28088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118100" y="1114943"/>
            <a:ext cx="6281738" cy="46249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66244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99F6EBA-7B4B-4051-86C1-584C3D36AE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1st rule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89D22C6-1C4F-4EB3-8A2B-495DA22463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lv-LV" sz="3200" dirty="0"/>
              <a:t>PLAN THE PLAY!!!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14413787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3E05166-53B4-4CF4-A465-4020B43522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2nd </a:t>
            </a:r>
            <a:r>
              <a:rPr lang="lv-LV" dirty="0" err="1"/>
              <a:t>rule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FF5E6C5-9B62-4780-B9AB-69A957F0B4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lv-LV" sz="2400" dirty="0"/>
              <a:t>PLAN THE PLAY </a:t>
            </a:r>
            <a:r>
              <a:rPr lang="lv-LV" sz="2400" b="1" dirty="0"/>
              <a:t>BEFORE</a:t>
            </a:r>
            <a:r>
              <a:rPr lang="lv-LV" sz="2400" dirty="0"/>
              <a:t> PLAYING THE FIRST TRICK!!!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28201496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5AA5C3C-8C2A-4BA4-B237-5DD892129F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err="1"/>
              <a:t>Plan</a:t>
            </a:r>
            <a:r>
              <a:rPr lang="lv-LV" dirty="0"/>
              <a:t> </a:t>
            </a:r>
            <a:r>
              <a:rPr lang="lv-LV" dirty="0" err="1"/>
              <a:t>the</a:t>
            </a:r>
            <a:r>
              <a:rPr lang="lv-LV" dirty="0"/>
              <a:t> </a:t>
            </a:r>
            <a:r>
              <a:rPr lang="lv-LV" dirty="0" err="1"/>
              <a:t>play</a:t>
            </a:r>
            <a:r>
              <a:rPr lang="lv-LV" dirty="0"/>
              <a:t>?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F5A3885-9D26-42D2-B951-4D0F67D05D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lv-LV" sz="2800" dirty="0" err="1"/>
              <a:t>How</a:t>
            </a:r>
            <a:r>
              <a:rPr lang="lv-LV" sz="2800" dirty="0"/>
              <a:t> </a:t>
            </a:r>
            <a:r>
              <a:rPr lang="lv-LV" sz="2800" dirty="0" err="1"/>
              <a:t>many</a:t>
            </a:r>
            <a:r>
              <a:rPr lang="lv-LV" sz="2800" dirty="0"/>
              <a:t> </a:t>
            </a:r>
            <a:r>
              <a:rPr lang="lv-LV" sz="2800" dirty="0" err="1"/>
              <a:t>tricks</a:t>
            </a:r>
            <a:r>
              <a:rPr lang="lv-LV" sz="2800" dirty="0"/>
              <a:t>?</a:t>
            </a:r>
          </a:p>
          <a:p>
            <a:r>
              <a:rPr lang="lv-LV" sz="2800" dirty="0" err="1"/>
              <a:t>How</a:t>
            </a:r>
            <a:r>
              <a:rPr lang="lv-LV" sz="2800" dirty="0"/>
              <a:t> </a:t>
            </a:r>
            <a:r>
              <a:rPr lang="lv-LV" sz="2800" dirty="0" err="1"/>
              <a:t>many</a:t>
            </a:r>
            <a:r>
              <a:rPr lang="lv-LV" sz="2800" dirty="0"/>
              <a:t> I </a:t>
            </a:r>
            <a:r>
              <a:rPr lang="lv-LV" sz="2800" dirty="0" err="1"/>
              <a:t>can</a:t>
            </a:r>
            <a:r>
              <a:rPr lang="lv-LV" sz="2800" dirty="0"/>
              <a:t> </a:t>
            </a:r>
            <a:r>
              <a:rPr lang="lv-LV" sz="2800" dirty="0" err="1"/>
              <a:t>cash</a:t>
            </a:r>
            <a:r>
              <a:rPr lang="lv-LV" sz="2800" dirty="0"/>
              <a:t> </a:t>
            </a:r>
            <a:r>
              <a:rPr lang="lv-LV" sz="2800" dirty="0" err="1"/>
              <a:t>immediately</a:t>
            </a:r>
            <a:r>
              <a:rPr lang="lv-LV" sz="2800" dirty="0"/>
              <a:t>?</a:t>
            </a:r>
          </a:p>
          <a:p>
            <a:r>
              <a:rPr lang="lv-LV" sz="2800" b="1" dirty="0" err="1"/>
              <a:t>How</a:t>
            </a:r>
            <a:r>
              <a:rPr lang="lv-LV" sz="2800" b="1" dirty="0"/>
              <a:t> </a:t>
            </a:r>
            <a:r>
              <a:rPr lang="lv-LV" sz="2800" b="1" dirty="0" err="1"/>
              <a:t>can</a:t>
            </a:r>
            <a:r>
              <a:rPr lang="lv-LV" sz="2800" b="1" dirty="0"/>
              <a:t> I </a:t>
            </a:r>
            <a:r>
              <a:rPr lang="lv-LV" sz="2800" b="1" dirty="0" err="1"/>
              <a:t>get</a:t>
            </a:r>
            <a:r>
              <a:rPr lang="lv-LV" sz="2800" b="1" dirty="0"/>
              <a:t> </a:t>
            </a:r>
            <a:r>
              <a:rPr lang="lv-LV" sz="2800" b="1" dirty="0" err="1"/>
              <a:t>more</a:t>
            </a:r>
            <a:r>
              <a:rPr lang="lv-LV" sz="2800" b="1" dirty="0"/>
              <a:t> </a:t>
            </a:r>
            <a:r>
              <a:rPr lang="lv-LV" sz="2800" b="1" dirty="0" err="1"/>
              <a:t>tricks</a:t>
            </a:r>
            <a:r>
              <a:rPr lang="lv-LV" sz="2800" b="1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0829694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FD58169-7D5A-4A22-B7A0-FD46F69048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4 </a:t>
            </a:r>
            <a:r>
              <a:rPr lang="lv-LV" dirty="0" err="1"/>
              <a:t>ways</a:t>
            </a:r>
            <a:r>
              <a:rPr lang="lv-LV" dirty="0"/>
              <a:t> </a:t>
            </a:r>
            <a:r>
              <a:rPr lang="lv-LV" dirty="0" err="1"/>
              <a:t>how</a:t>
            </a:r>
            <a:r>
              <a:rPr lang="lv-LV" dirty="0"/>
              <a:t> to </a:t>
            </a:r>
            <a:r>
              <a:rPr lang="lv-LV" dirty="0" err="1"/>
              <a:t>make</a:t>
            </a:r>
            <a:r>
              <a:rPr lang="lv-LV" dirty="0"/>
              <a:t> </a:t>
            </a:r>
            <a:r>
              <a:rPr lang="lv-LV" dirty="0" err="1"/>
              <a:t>tricks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B8A886D-CC2E-49BE-82C7-7F10A245EA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lv-LV" sz="2800" dirty="0"/>
              <a:t>TOP TRICKS</a:t>
            </a:r>
          </a:p>
          <a:p>
            <a:r>
              <a:rPr lang="lv-LV" sz="2800" dirty="0"/>
              <a:t>RUFFING</a:t>
            </a:r>
          </a:p>
          <a:p>
            <a:r>
              <a:rPr lang="lv-LV" sz="2800" dirty="0"/>
              <a:t>FINESS</a:t>
            </a:r>
          </a:p>
          <a:p>
            <a:r>
              <a:rPr lang="lv-LV" sz="2800" dirty="0"/>
              <a:t>DEVELOPING LONG SUIT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18376218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9C70EAE-4172-47BB-A0A4-3EFB5A884E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err="1"/>
              <a:t>Count</a:t>
            </a:r>
            <a:r>
              <a:rPr lang="lv-LV" dirty="0"/>
              <a:t> </a:t>
            </a:r>
            <a:r>
              <a:rPr lang="lv-LV" dirty="0" err="1"/>
              <a:t>the</a:t>
            </a:r>
            <a:r>
              <a:rPr lang="lv-LV" dirty="0"/>
              <a:t> </a:t>
            </a:r>
            <a:r>
              <a:rPr lang="lv-LV" dirty="0" err="1"/>
              <a:t>losers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7DB6C57-8B89-479E-9820-FAFA2AB1E3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lv-LV" sz="2800" dirty="0" err="1"/>
              <a:t>Long</a:t>
            </a:r>
            <a:r>
              <a:rPr lang="lv-LV" sz="2800" dirty="0"/>
              <a:t> </a:t>
            </a:r>
            <a:r>
              <a:rPr lang="lv-LV" sz="2800" dirty="0" err="1"/>
              <a:t>hand</a:t>
            </a:r>
            <a:endParaRPr lang="lv-LV" sz="2800" dirty="0"/>
          </a:p>
          <a:p>
            <a:r>
              <a:rPr lang="lv-LV" sz="2800" dirty="0" err="1"/>
              <a:t>Count</a:t>
            </a:r>
            <a:r>
              <a:rPr lang="lv-LV" sz="2800" dirty="0"/>
              <a:t> </a:t>
            </a:r>
            <a:r>
              <a:rPr lang="lv-LV" sz="2800" dirty="0" err="1"/>
              <a:t>the</a:t>
            </a:r>
            <a:r>
              <a:rPr lang="lv-LV" sz="2800" dirty="0"/>
              <a:t> </a:t>
            </a:r>
            <a:r>
              <a:rPr lang="lv-LV" sz="2800" dirty="0" err="1"/>
              <a:t>losers</a:t>
            </a:r>
            <a:r>
              <a:rPr lang="lv-LV" sz="2800" dirty="0"/>
              <a:t> </a:t>
            </a:r>
            <a:r>
              <a:rPr lang="lv-LV" sz="2800" dirty="0" err="1"/>
              <a:t>in</a:t>
            </a:r>
            <a:r>
              <a:rPr lang="lv-LV" sz="2800" dirty="0"/>
              <a:t> </a:t>
            </a:r>
            <a:r>
              <a:rPr lang="lv-LV" sz="2800" dirty="0" err="1"/>
              <a:t>the</a:t>
            </a:r>
            <a:r>
              <a:rPr lang="lv-LV" sz="2800" dirty="0"/>
              <a:t> </a:t>
            </a:r>
            <a:r>
              <a:rPr lang="lv-LV" sz="2800" dirty="0" err="1"/>
              <a:t>long</a:t>
            </a:r>
            <a:r>
              <a:rPr lang="lv-LV" sz="2800" dirty="0"/>
              <a:t> </a:t>
            </a:r>
            <a:r>
              <a:rPr lang="lv-LV" sz="2800" dirty="0" err="1"/>
              <a:t>hand</a:t>
            </a:r>
            <a:endParaRPr lang="lv-LV" sz="2800" dirty="0"/>
          </a:p>
          <a:p>
            <a:r>
              <a:rPr lang="lv-LV" sz="2800" dirty="0" err="1"/>
              <a:t>Then</a:t>
            </a:r>
            <a:r>
              <a:rPr lang="lv-LV" sz="2800" dirty="0"/>
              <a:t> </a:t>
            </a:r>
            <a:r>
              <a:rPr lang="lv-LV" sz="2800" dirty="0" err="1"/>
              <a:t>see</a:t>
            </a:r>
            <a:r>
              <a:rPr lang="lv-LV" sz="2800" dirty="0"/>
              <a:t> </a:t>
            </a:r>
            <a:r>
              <a:rPr lang="lv-LV" sz="2800" dirty="0" err="1"/>
              <a:t>how</a:t>
            </a:r>
            <a:r>
              <a:rPr lang="lv-LV" sz="2800" dirty="0"/>
              <a:t> </a:t>
            </a:r>
            <a:r>
              <a:rPr lang="lv-LV" sz="2800" dirty="0" err="1"/>
              <a:t>many</a:t>
            </a:r>
            <a:r>
              <a:rPr lang="lv-LV" sz="2800" dirty="0"/>
              <a:t> </a:t>
            </a:r>
            <a:r>
              <a:rPr lang="lv-LV" sz="2800" dirty="0" err="1"/>
              <a:t>you</a:t>
            </a:r>
            <a:r>
              <a:rPr lang="lv-LV" sz="2800" dirty="0"/>
              <a:t> </a:t>
            </a:r>
            <a:r>
              <a:rPr lang="lv-LV" sz="2800" dirty="0" err="1"/>
              <a:t>can</a:t>
            </a:r>
            <a:r>
              <a:rPr lang="lv-LV" sz="2800" dirty="0"/>
              <a:t> </a:t>
            </a:r>
            <a:r>
              <a:rPr lang="lv-LV" sz="2800" dirty="0" err="1"/>
              <a:t>cover</a:t>
            </a:r>
            <a:r>
              <a:rPr lang="lv-LV" sz="2800" dirty="0"/>
              <a:t> </a:t>
            </a:r>
            <a:r>
              <a:rPr lang="lv-LV" sz="2800" dirty="0" err="1"/>
              <a:t>from</a:t>
            </a:r>
            <a:r>
              <a:rPr lang="lv-LV" sz="2800" dirty="0"/>
              <a:t> </a:t>
            </a:r>
            <a:r>
              <a:rPr lang="lv-LV" sz="2800" dirty="0" err="1"/>
              <a:t>the</a:t>
            </a:r>
            <a:r>
              <a:rPr lang="lv-LV" sz="2800" dirty="0"/>
              <a:t> </a:t>
            </a:r>
            <a:r>
              <a:rPr lang="lv-LV" sz="2800" dirty="0" err="1"/>
              <a:t>other</a:t>
            </a:r>
            <a:r>
              <a:rPr lang="lv-LV" sz="2800" dirty="0"/>
              <a:t> </a:t>
            </a:r>
            <a:r>
              <a:rPr lang="lv-LV" sz="2800" dirty="0" err="1"/>
              <a:t>hand</a:t>
            </a:r>
            <a:endParaRPr lang="lv-LV" sz="2800" dirty="0"/>
          </a:p>
          <a:p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2520973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DE67732F-13B8-49C1-A742-2A93089A9DC3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5450" y="552157"/>
            <a:ext cx="11197884" cy="5753686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xmlns="" id="{ACA4B224-701E-46DB-9BD3-EC7312E6F9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err="1"/>
              <a:t>How</a:t>
            </a:r>
            <a:r>
              <a:rPr lang="lv-LV" dirty="0"/>
              <a:t> </a:t>
            </a:r>
            <a:r>
              <a:rPr lang="lv-LV" dirty="0" err="1"/>
              <a:t>many</a:t>
            </a:r>
            <a:r>
              <a:rPr lang="lv-LV" dirty="0"/>
              <a:t> </a:t>
            </a:r>
            <a:r>
              <a:rPr lang="lv-LV" dirty="0" err="1"/>
              <a:t>losers</a:t>
            </a:r>
            <a:r>
              <a:rPr lang="lv-LV" dirty="0"/>
              <a:t> </a:t>
            </a:r>
            <a:r>
              <a:rPr lang="lv-LV" dirty="0" err="1"/>
              <a:t>on</a:t>
            </a:r>
            <a:r>
              <a:rPr lang="lv-LV" dirty="0"/>
              <a:t> </a:t>
            </a:r>
            <a:r>
              <a:rPr lang="lv-LV" dirty="0" err="1"/>
              <a:t>this</a:t>
            </a:r>
            <a:r>
              <a:rPr lang="lv-LV" dirty="0"/>
              <a:t> </a:t>
            </a:r>
            <a:r>
              <a:rPr lang="lv-LV" dirty="0" err="1"/>
              <a:t>deal</a:t>
            </a:r>
            <a:r>
              <a:rPr lang="lv-LV" dirty="0"/>
              <a:t>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873662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D73EE92-B331-4EE4-B22B-C9B51FD370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err="1"/>
              <a:t>Count</a:t>
            </a:r>
            <a:r>
              <a:rPr lang="lv-LV" dirty="0"/>
              <a:t> to 13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00B1D49-756C-4CEC-8BF2-9C040FF512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fontAlgn="base"/>
            <a:r>
              <a:rPr lang="en-GB" sz="2800" dirty="0"/>
              <a:t>Draw trumps! But count the trumps!</a:t>
            </a:r>
            <a:endParaRPr lang="lv-LV" sz="2800" dirty="0"/>
          </a:p>
          <a:p>
            <a:pPr lvl="1" fontAlgn="base"/>
            <a:r>
              <a:rPr lang="lv-LV" sz="2400" dirty="0"/>
              <a:t>Do </a:t>
            </a:r>
            <a:r>
              <a:rPr lang="lv-LV" sz="2400" dirty="0" err="1"/>
              <a:t>not</a:t>
            </a:r>
            <a:r>
              <a:rPr lang="lv-LV" sz="2400" dirty="0"/>
              <a:t> </a:t>
            </a:r>
            <a:r>
              <a:rPr lang="lv-LV" sz="2400" dirty="0" err="1"/>
              <a:t>draw</a:t>
            </a:r>
            <a:r>
              <a:rPr lang="lv-LV" sz="2400" dirty="0"/>
              <a:t> </a:t>
            </a:r>
            <a:r>
              <a:rPr lang="lv-LV" sz="2400" dirty="0" err="1"/>
              <a:t>unnecessary</a:t>
            </a:r>
            <a:r>
              <a:rPr lang="lv-LV" sz="2400" dirty="0"/>
              <a:t> </a:t>
            </a:r>
            <a:r>
              <a:rPr lang="lv-LV" sz="2400" dirty="0" err="1"/>
              <a:t>trumps</a:t>
            </a:r>
            <a:r>
              <a:rPr lang="lv-LV" sz="2400" dirty="0"/>
              <a:t>, </a:t>
            </a:r>
            <a:r>
              <a:rPr lang="lv-LV" sz="2400" dirty="0" err="1"/>
              <a:t>they</a:t>
            </a:r>
            <a:r>
              <a:rPr lang="lv-LV" sz="2400" dirty="0"/>
              <a:t> </a:t>
            </a:r>
            <a:r>
              <a:rPr lang="lv-LV" sz="2400" dirty="0" err="1"/>
              <a:t>can</a:t>
            </a:r>
            <a:r>
              <a:rPr lang="lv-LV" sz="2400" dirty="0"/>
              <a:t> </a:t>
            </a:r>
            <a:r>
              <a:rPr lang="lv-LV" sz="2400" dirty="0" err="1"/>
              <a:t>be</a:t>
            </a:r>
            <a:r>
              <a:rPr lang="lv-LV" sz="2400" dirty="0"/>
              <a:t> </a:t>
            </a:r>
            <a:r>
              <a:rPr lang="lv-LV" sz="2400" dirty="0" err="1"/>
              <a:t>useful</a:t>
            </a:r>
            <a:r>
              <a:rPr lang="lv-LV" sz="2400" dirty="0"/>
              <a:t> </a:t>
            </a:r>
            <a:r>
              <a:rPr lang="lv-LV" sz="2400" dirty="0" err="1"/>
              <a:t>later</a:t>
            </a:r>
            <a:endParaRPr lang="en-GB" sz="2400" dirty="0"/>
          </a:p>
          <a:p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26762281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3904DFD-F2D3-408A-B98E-B92E62BEF9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err="1"/>
              <a:t>Ruff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F7B84642-88A5-491B-9340-078CD7469B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lv-LV" sz="2800" dirty="0" err="1"/>
              <a:t>Extra</a:t>
            </a:r>
            <a:r>
              <a:rPr lang="lv-LV" sz="2800" dirty="0"/>
              <a:t> </a:t>
            </a:r>
            <a:r>
              <a:rPr lang="lv-LV" sz="2800" dirty="0" err="1"/>
              <a:t>tricks</a:t>
            </a:r>
            <a:r>
              <a:rPr lang="lv-LV" sz="2800" dirty="0"/>
              <a:t> </a:t>
            </a:r>
            <a:r>
              <a:rPr lang="lv-LV" sz="2800" dirty="0" err="1"/>
              <a:t>in</a:t>
            </a:r>
            <a:r>
              <a:rPr lang="lv-LV" sz="2800" dirty="0"/>
              <a:t> </a:t>
            </a:r>
            <a:r>
              <a:rPr lang="lv-LV" sz="2800" dirty="0" err="1"/>
              <a:t>shorter</a:t>
            </a:r>
            <a:r>
              <a:rPr lang="lv-LV" sz="2800" dirty="0"/>
              <a:t> </a:t>
            </a:r>
            <a:r>
              <a:rPr lang="lv-LV" sz="2800" dirty="0" err="1"/>
              <a:t>hand</a:t>
            </a:r>
            <a:r>
              <a:rPr lang="lv-LV" sz="2800" dirty="0"/>
              <a:t> </a:t>
            </a:r>
            <a:r>
              <a:rPr lang="lv-LV" sz="2800" dirty="0" err="1"/>
              <a:t>made</a:t>
            </a:r>
            <a:r>
              <a:rPr lang="lv-LV" sz="2800" dirty="0"/>
              <a:t> </a:t>
            </a:r>
            <a:r>
              <a:rPr lang="lv-LV" sz="2800" dirty="0" err="1"/>
              <a:t>by</a:t>
            </a:r>
            <a:r>
              <a:rPr lang="lv-LV" sz="2800" dirty="0"/>
              <a:t> </a:t>
            </a:r>
            <a:r>
              <a:rPr lang="lv-LV" sz="2800" dirty="0" err="1"/>
              <a:t>ruffing</a:t>
            </a:r>
            <a:endParaRPr lang="lv-LV" sz="2800" dirty="0"/>
          </a:p>
          <a:p>
            <a:r>
              <a:rPr lang="en-GB" sz="2800" dirty="0"/>
              <a:t>♠</a:t>
            </a:r>
            <a:r>
              <a:rPr lang="lv-LV" sz="2800" dirty="0"/>
              <a:t>AKQJ10; </a:t>
            </a:r>
            <a:r>
              <a:rPr lang="en-GB" sz="28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♦</a:t>
            </a:r>
            <a:r>
              <a:rPr lang="lv-LV" sz="2800" dirty="0"/>
              <a:t>A32</a:t>
            </a:r>
          </a:p>
          <a:p>
            <a:r>
              <a:rPr lang="en-GB" sz="2800" dirty="0"/>
              <a:t>♠</a:t>
            </a:r>
            <a:r>
              <a:rPr lang="lv-LV" sz="2800" dirty="0"/>
              <a:t>987; </a:t>
            </a:r>
            <a:r>
              <a:rPr lang="en-GB" sz="28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♦</a:t>
            </a:r>
            <a:r>
              <a:rPr lang="lv-LV" sz="2800" dirty="0"/>
              <a:t>4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3447966814"/>
      </p:ext>
    </p:extLst>
  </p:cSld>
  <p:clrMapOvr>
    <a:masterClrMapping/>
  </p:clrMapOvr>
</p:sld>
</file>

<file path=ppt/theme/theme1.xml><?xml version="1.0" encoding="utf-8"?>
<a:theme xmlns:a="http://schemas.openxmlformats.org/drawingml/2006/main" name="Atlas">
  <a:themeElements>
    <a:clrScheme name="Atlas">
      <a:dk1>
        <a:sysClr val="windowText" lastClr="000000"/>
      </a:dk1>
      <a:lt1>
        <a:sysClr val="window" lastClr="FFFFFF"/>
      </a:lt1>
      <a:dk2>
        <a:srgbClr val="454545"/>
      </a:dk2>
      <a:lt2>
        <a:srgbClr val="E0E0E0"/>
      </a:lt2>
      <a:accent1>
        <a:srgbClr val="F81B02"/>
      </a:accent1>
      <a:accent2>
        <a:srgbClr val="FC7715"/>
      </a:accent2>
      <a:accent3>
        <a:srgbClr val="AFBF41"/>
      </a:accent3>
      <a:accent4>
        <a:srgbClr val="50C49F"/>
      </a:accent4>
      <a:accent5>
        <a:srgbClr val="3B95C4"/>
      </a:accent5>
      <a:accent6>
        <a:srgbClr val="B560D4"/>
      </a:accent6>
      <a:hlink>
        <a:srgbClr val="FC5A1A"/>
      </a:hlink>
      <a:folHlink>
        <a:srgbClr val="B49E74"/>
      </a:folHlink>
    </a:clrScheme>
    <a:fontScheme name="Atlas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tla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alpha val="60000"/>
                <a:satMod val="109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0000"/>
            </a:schemeClr>
          </a:solidFill>
          <a:prstDash val="solid"/>
        </a:ln>
        <a:ln w="15875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0" h="0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10000">
              <a:schemeClr val="phClr">
                <a:tint val="94000"/>
                <a:lumMod val="116000"/>
              </a:schemeClr>
            </a:gs>
            <a:gs pos="100000">
              <a:schemeClr val="phClr">
                <a:tint val="98000"/>
                <a:shade val="86000"/>
                <a:satMod val="90000"/>
                <a:lumMod val="88000"/>
              </a:schemeClr>
            </a:gs>
          </a:gsLst>
          <a:path path="circle">
            <a:fillToRect l="50000" t="15000" r="50000" b="169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Atlas" id="{5156B0E4-0EB1-49FE-A26B-15F6F698AEC6}" vid="{508F7963-D0B5-43F7-BB2C-FCE3009C08E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TM16401371[[fn=Atlas]]</Template>
  <TotalTime>1735</TotalTime>
  <Words>229</Words>
  <Application>Microsoft Office PowerPoint</Application>
  <PresentationFormat>Custom</PresentationFormat>
  <Paragraphs>57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Atlas</vt:lpstr>
      <vt:lpstr>Planning the play in suit ♣♦♥♠</vt:lpstr>
      <vt:lpstr>1st rule</vt:lpstr>
      <vt:lpstr>2nd rule</vt:lpstr>
      <vt:lpstr>Plan the play?</vt:lpstr>
      <vt:lpstr>4 ways how to make tricks</vt:lpstr>
      <vt:lpstr>Count the losers</vt:lpstr>
      <vt:lpstr>How many losers on this deal?</vt:lpstr>
      <vt:lpstr>Count to 13</vt:lpstr>
      <vt:lpstr>Ruff</vt:lpstr>
      <vt:lpstr>Finess</vt:lpstr>
      <vt:lpstr>Ruffing finess</vt:lpstr>
      <vt:lpstr>Drawing trumps (NS) 5♣</vt:lpstr>
      <vt:lpstr>Draw trumps, then crossruff (NS) 4♠</vt:lpstr>
      <vt:lpstr>Finessing (NS)  4♠</vt:lpstr>
      <vt:lpstr>Finessing and entry management (NS) 4♥</vt:lpstr>
      <vt:lpstr>Ruffing finess (EW) 5♦</vt:lpstr>
      <vt:lpstr>Ruffing finess (NS) 4 ♠</vt:lpstr>
      <vt:lpstr>Do not draw trumps, crossruffing (EW) 4♠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Planning the play in suit</dc:title>
  <dc:creator>Diana Kampara</dc:creator>
  <cp:lastModifiedBy>Milan Macura</cp:lastModifiedBy>
  <cp:revision>19</cp:revision>
  <dcterms:created xsi:type="dcterms:W3CDTF">2018-07-17T09:55:46Z</dcterms:created>
  <dcterms:modified xsi:type="dcterms:W3CDTF">2018-08-01T10:05:00Z</dcterms:modified>
</cp:coreProperties>
</file>